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70"/>
  </p:notesMasterIdLst>
  <p:sldIdLst>
    <p:sldId id="256" r:id="rId3"/>
    <p:sldId id="257" r:id="rId4"/>
    <p:sldId id="258" r:id="rId5"/>
    <p:sldId id="344" r:id="rId6"/>
    <p:sldId id="354" r:id="rId7"/>
    <p:sldId id="366" r:id="rId8"/>
    <p:sldId id="355" r:id="rId9"/>
    <p:sldId id="356" r:id="rId10"/>
    <p:sldId id="360" r:id="rId11"/>
    <p:sldId id="324" r:id="rId12"/>
    <p:sldId id="300" r:id="rId13"/>
    <p:sldId id="325" r:id="rId14"/>
    <p:sldId id="359" r:id="rId15"/>
    <p:sldId id="361" r:id="rId16"/>
    <p:sldId id="301" r:id="rId17"/>
    <p:sldId id="303" r:id="rId18"/>
    <p:sldId id="327" r:id="rId19"/>
    <p:sldId id="367" r:id="rId20"/>
    <p:sldId id="343" r:id="rId21"/>
    <p:sldId id="365" r:id="rId22"/>
    <p:sldId id="368" r:id="rId23"/>
    <p:sldId id="364" r:id="rId24"/>
    <p:sldId id="340" r:id="rId25"/>
    <p:sldId id="341" r:id="rId26"/>
    <p:sldId id="342" r:id="rId27"/>
    <p:sldId id="455" r:id="rId28"/>
    <p:sldId id="457" r:id="rId29"/>
    <p:sldId id="464" r:id="rId30"/>
    <p:sldId id="448" r:id="rId31"/>
    <p:sldId id="449" r:id="rId32"/>
    <p:sldId id="435" r:id="rId33"/>
    <p:sldId id="469" r:id="rId34"/>
    <p:sldId id="471" r:id="rId35"/>
    <p:sldId id="440" r:id="rId36"/>
    <p:sldId id="407" r:id="rId37"/>
    <p:sldId id="408" r:id="rId38"/>
    <p:sldId id="409" r:id="rId39"/>
    <p:sldId id="441" r:id="rId40"/>
    <p:sldId id="439" r:id="rId41"/>
    <p:sldId id="415" r:id="rId42"/>
    <p:sldId id="451" r:id="rId43"/>
    <p:sldId id="470" r:id="rId44"/>
    <p:sldId id="450" r:id="rId45"/>
    <p:sldId id="473" r:id="rId46"/>
    <p:sldId id="474" r:id="rId47"/>
    <p:sldId id="472" r:id="rId48"/>
    <p:sldId id="454" r:id="rId49"/>
    <p:sldId id="446" r:id="rId50"/>
    <p:sldId id="416" r:id="rId51"/>
    <p:sldId id="417" r:id="rId52"/>
    <p:sldId id="456" r:id="rId53"/>
    <p:sldId id="458" r:id="rId54"/>
    <p:sldId id="466" r:id="rId55"/>
    <p:sldId id="460" r:id="rId56"/>
    <p:sldId id="461" r:id="rId57"/>
    <p:sldId id="462" r:id="rId58"/>
    <p:sldId id="463" r:id="rId59"/>
    <p:sldId id="422" r:id="rId60"/>
    <p:sldId id="423" r:id="rId61"/>
    <p:sldId id="467" r:id="rId62"/>
    <p:sldId id="424" r:id="rId63"/>
    <p:sldId id="468" r:id="rId64"/>
    <p:sldId id="431" r:id="rId65"/>
    <p:sldId id="432" r:id="rId66"/>
    <p:sldId id="413" r:id="rId67"/>
    <p:sldId id="428" r:id="rId68"/>
    <p:sldId id="433" r:id="rId69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278332-B0D4-F445-9891-B1F495D70D01}">
          <p14:sldIdLst>
            <p14:sldId id="256"/>
            <p14:sldId id="257"/>
            <p14:sldId id="258"/>
          </p14:sldIdLst>
        </p14:section>
        <p14:section name="Default Section" id="{0A2D6158-AFE0-E24D-9779-6106D7D7F515}">
          <p14:sldIdLst>
            <p14:sldId id="344"/>
            <p14:sldId id="354"/>
            <p14:sldId id="366"/>
            <p14:sldId id="355"/>
            <p14:sldId id="356"/>
            <p14:sldId id="360"/>
            <p14:sldId id="324"/>
            <p14:sldId id="300"/>
            <p14:sldId id="325"/>
            <p14:sldId id="359"/>
            <p14:sldId id="361"/>
            <p14:sldId id="301"/>
            <p14:sldId id="303"/>
            <p14:sldId id="327"/>
            <p14:sldId id="367"/>
            <p14:sldId id="343"/>
            <p14:sldId id="365"/>
            <p14:sldId id="368"/>
            <p14:sldId id="364"/>
            <p14:sldId id="340"/>
            <p14:sldId id="341"/>
            <p14:sldId id="342"/>
            <p14:sldId id="455"/>
            <p14:sldId id="457"/>
            <p14:sldId id="464"/>
            <p14:sldId id="448"/>
            <p14:sldId id="449"/>
            <p14:sldId id="435"/>
            <p14:sldId id="469"/>
            <p14:sldId id="471"/>
            <p14:sldId id="440"/>
            <p14:sldId id="407"/>
            <p14:sldId id="408"/>
            <p14:sldId id="409"/>
            <p14:sldId id="441"/>
            <p14:sldId id="439"/>
            <p14:sldId id="415"/>
            <p14:sldId id="451"/>
            <p14:sldId id="470"/>
            <p14:sldId id="450"/>
            <p14:sldId id="473"/>
            <p14:sldId id="474"/>
            <p14:sldId id="472"/>
            <p14:sldId id="454"/>
            <p14:sldId id="446"/>
            <p14:sldId id="416"/>
            <p14:sldId id="417"/>
            <p14:sldId id="456"/>
            <p14:sldId id="458"/>
            <p14:sldId id="466"/>
            <p14:sldId id="460"/>
            <p14:sldId id="461"/>
            <p14:sldId id="462"/>
            <p14:sldId id="463"/>
            <p14:sldId id="422"/>
            <p14:sldId id="423"/>
            <p14:sldId id="467"/>
            <p14:sldId id="424"/>
            <p14:sldId id="468"/>
            <p14:sldId id="431"/>
            <p14:sldId id="432"/>
            <p14:sldId id="413"/>
            <p14:sldId id="428"/>
            <p14:sldId id="4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0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286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1F5473-D906-4572-8260-982638E3881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30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9ECC27-508E-4753-97C7-4AB399A8CBA1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9ECC27-508E-4753-97C7-4AB399A8CBA1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9ECC27-508E-4753-97C7-4AB399A8CBA1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9ECC27-508E-4753-97C7-4AB399A8CBA1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9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9283D3-BDEC-4ADD-B33C-ABE117AC2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0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E249C1-E3D7-4209-B746-9C7D118073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71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B14AC-469A-42FB-9D01-D55F409F97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37D4DA-0E7E-4568-A454-4074090E32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17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F1C9E-1098-48D9-B6CC-80E94073E1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55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3D09D2-EEC5-41E4-B373-D8D1440F0A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71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56E8AD-E8C9-4997-A1DA-098C47DAF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58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3B6B59-D9A1-4602-B5BC-ED7CD45E12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93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0165FE-267F-410E-8BBB-1F2D75B80E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11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AA43D5-BCCE-4C27-9FB6-667D69774F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95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506E33-31AA-4CF4-93C6-67AE5A6ADE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8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C9C46FB5-3DA0-47B8-845F-24758E8AE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8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8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25.png"/><Relationship Id="rId5" Type="http://schemas.openxmlformats.org/officeDocument/2006/relationships/tags" Target="../tags/tag10.xml"/><Relationship Id="rId10" Type="http://schemas.openxmlformats.org/officeDocument/2006/relationships/image" Target="../media/image24.png"/><Relationship Id="rId4" Type="http://schemas.openxmlformats.org/officeDocument/2006/relationships/tags" Target="../tags/tag9.xm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3.png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3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31.png"/><Relationship Id="rId5" Type="http://schemas.openxmlformats.org/officeDocument/2006/relationships/tags" Target="../tags/tag15.xml"/><Relationship Id="rId10" Type="http://schemas.openxmlformats.org/officeDocument/2006/relationships/image" Target="../media/image30.png"/><Relationship Id="rId4" Type="http://schemas.openxmlformats.org/officeDocument/2006/relationships/tags" Target="../tags/tag14.xml"/><Relationship Id="rId9" Type="http://schemas.openxmlformats.org/officeDocument/2006/relationships/image" Target="../media/image26.pn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19.xml"/><Relationship Id="rId7" Type="http://schemas.openxmlformats.org/officeDocument/2006/relationships/image" Target="../media/image35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0.xml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23.xml"/><Relationship Id="rId7" Type="http://schemas.openxmlformats.org/officeDocument/2006/relationships/image" Target="../media/image40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26.xml"/><Relationship Id="rId7" Type="http://schemas.openxmlformats.org/officeDocument/2006/relationships/image" Target="../media/image61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64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32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69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8.png"/><Relationship Id="rId5" Type="http://schemas.openxmlformats.org/officeDocument/2006/relationships/tags" Target="../tags/tag34.xml"/><Relationship Id="rId10" Type="http://schemas.openxmlformats.org/officeDocument/2006/relationships/image" Target="../media/image67.png"/><Relationship Id="rId4" Type="http://schemas.openxmlformats.org/officeDocument/2006/relationships/tags" Target="../tags/tag33.xml"/><Relationship Id="rId9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72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42.xml"/><Relationship Id="rId7" Type="http://schemas.openxmlformats.org/officeDocument/2006/relationships/image" Target="../media/image74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73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3.xml"/><Relationship Id="rId9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slideLayout" Target="../slideLayouts/slideLayout3.xml"/><Relationship Id="rId18" Type="http://schemas.openxmlformats.org/officeDocument/2006/relationships/image" Target="../media/image92.png"/><Relationship Id="rId26" Type="http://schemas.openxmlformats.org/officeDocument/2006/relationships/image" Target="../media/image85.png"/><Relationship Id="rId3" Type="http://schemas.openxmlformats.org/officeDocument/2006/relationships/tags" Target="../tags/tag46.xml"/><Relationship Id="rId21" Type="http://schemas.openxmlformats.org/officeDocument/2006/relationships/image" Target="../media/image95.png"/><Relationship Id="rId7" Type="http://schemas.openxmlformats.org/officeDocument/2006/relationships/tags" Target="../tags/tag50.xml"/><Relationship Id="rId12" Type="http://schemas.openxmlformats.org/officeDocument/2006/relationships/tags" Target="../tags/tag55.xml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2" Type="http://schemas.openxmlformats.org/officeDocument/2006/relationships/tags" Target="../tags/tag45.xml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24" Type="http://schemas.openxmlformats.org/officeDocument/2006/relationships/image" Target="../media/image98.png"/><Relationship Id="rId5" Type="http://schemas.openxmlformats.org/officeDocument/2006/relationships/tags" Target="../tags/tag48.xml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10" Type="http://schemas.openxmlformats.org/officeDocument/2006/relationships/tags" Target="../tags/tag53.xml"/><Relationship Id="rId19" Type="http://schemas.openxmlformats.org/officeDocument/2006/relationships/image" Target="../media/image93.png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image" Target="../media/image88.png"/><Relationship Id="rId22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85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tags" Target="../tags/tag60.xml"/><Relationship Id="rId7" Type="http://schemas.openxmlformats.org/officeDocument/2006/relationships/image" Target="../media/image105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12.png"/><Relationship Id="rId3" Type="http://schemas.openxmlformats.org/officeDocument/2006/relationships/tags" Target="../tags/tag63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111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110.png"/><Relationship Id="rId5" Type="http://schemas.openxmlformats.org/officeDocument/2006/relationships/tags" Target="../tags/tag65.xml"/><Relationship Id="rId10" Type="http://schemas.openxmlformats.org/officeDocument/2006/relationships/image" Target="../media/image109.png"/><Relationship Id="rId4" Type="http://schemas.openxmlformats.org/officeDocument/2006/relationships/tags" Target="../tags/tag64.xml"/><Relationship Id="rId9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69.xml"/><Relationship Id="rId7" Type="http://schemas.openxmlformats.org/officeDocument/2006/relationships/image" Target="../media/image116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115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0.xml"/><Relationship Id="rId9" Type="http://schemas.openxmlformats.org/officeDocument/2006/relationships/image" Target="../media/image11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tags" Target="../tags/tag73.xml"/><Relationship Id="rId7" Type="http://schemas.openxmlformats.org/officeDocument/2006/relationships/image" Target="../media/image119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23.png"/><Relationship Id="rId5" Type="http://schemas.openxmlformats.org/officeDocument/2006/relationships/tags" Target="../tags/tag75.xml"/><Relationship Id="rId10" Type="http://schemas.openxmlformats.org/officeDocument/2006/relationships/image" Target="../media/image122.png"/><Relationship Id="rId4" Type="http://schemas.openxmlformats.org/officeDocument/2006/relationships/tags" Target="../tags/tag74.xml"/><Relationship Id="rId9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86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tags" Target="../tags/tag81.xml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30.png"/><Relationship Id="rId5" Type="http://schemas.openxmlformats.org/officeDocument/2006/relationships/tags" Target="../tags/tag83.xml"/><Relationship Id="rId10" Type="http://schemas.openxmlformats.org/officeDocument/2006/relationships/image" Target="../media/image129.png"/><Relationship Id="rId4" Type="http://schemas.openxmlformats.org/officeDocument/2006/relationships/tags" Target="../tags/tag82.xml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image" Target="../media/image127.png"/><Relationship Id="rId5" Type="http://schemas.openxmlformats.org/officeDocument/2006/relationships/tags" Target="../tags/tag88.xml"/><Relationship Id="rId10" Type="http://schemas.openxmlformats.org/officeDocument/2006/relationships/image" Target="../media/image137.png"/><Relationship Id="rId4" Type="http://schemas.openxmlformats.org/officeDocument/2006/relationships/tags" Target="../tags/tag87.xml"/><Relationship Id="rId9" Type="http://schemas.openxmlformats.org/officeDocument/2006/relationships/image" Target="../media/image13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1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3.png"/><Relationship Id="rId5" Type="http://schemas.openxmlformats.org/officeDocument/2006/relationships/tags" Target="../tags/tag5.xml"/><Relationship Id="rId10" Type="http://schemas.openxmlformats.org/officeDocument/2006/relationships/image" Target="../media/image12.png"/><Relationship Id="rId4" Type="http://schemas.openxmlformats.org/officeDocument/2006/relationships/tags" Target="../tags/tag4.xm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Decisions as Outcome Trees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3733800" y="5791200"/>
            <a:ext cx="8229600" cy="639762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Almost exactly like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 / MDPs</a:t>
            </a:r>
          </a:p>
          <a:p>
            <a:r>
              <a:rPr lang="en-US" sz="2400" dirty="0">
                <a:ea typeface="ＭＳ Ｐゴシック" pitchFamily="34" charset="-128"/>
              </a:rPr>
              <a:t>What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s changed?</a:t>
            </a:r>
            <a:endParaRPr lang="en-US" sz="2400" dirty="0">
              <a:ea typeface="ＭＳ Ｐゴシック" pitchFamily="34" charset="-128"/>
            </a:endParaRPr>
          </a:p>
        </p:txBody>
      </p:sp>
      <p:grpSp>
        <p:nvGrpSpPr>
          <p:cNvPr id="21508" name="Group 44"/>
          <p:cNvGrpSpPr>
            <a:grpSpLocks/>
          </p:cNvGrpSpPr>
          <p:nvPr/>
        </p:nvGrpSpPr>
        <p:grpSpPr bwMode="auto">
          <a:xfrm>
            <a:off x="3505200" y="1600200"/>
            <a:ext cx="8534400" cy="3124200"/>
            <a:chOff x="228600" y="1676400"/>
            <a:chExt cx="8534400" cy="3124200"/>
          </a:xfrm>
        </p:grpSpPr>
        <p:grpSp>
          <p:nvGrpSpPr>
            <p:cNvPr id="21509" name="Group 5"/>
            <p:cNvGrpSpPr>
              <a:grpSpLocks/>
            </p:cNvGrpSpPr>
            <p:nvPr/>
          </p:nvGrpSpPr>
          <p:grpSpPr bwMode="auto">
            <a:xfrm>
              <a:off x="228600" y="4267200"/>
              <a:ext cx="1828800" cy="533400"/>
              <a:chOff x="4368" y="1728"/>
              <a:chExt cx="528" cy="336"/>
            </a:xfrm>
          </p:grpSpPr>
          <p:sp>
            <p:nvSpPr>
              <p:cNvPr id="21534" name="Freeform 6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endParaRPr>
              </a:p>
            </p:txBody>
          </p:sp>
          <p:sp>
            <p:nvSpPr>
              <p:cNvPr id="21535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ＭＳ Ｐゴシック" pitchFamily="34" charset="-128"/>
                    <a:cs typeface="Calibri" pitchFamily="34" charset="0"/>
                  </a:rPr>
                  <a:t>U(t,s)</a:t>
                </a:r>
              </a:p>
            </p:txBody>
          </p:sp>
        </p:grpSp>
        <p:sp>
          <p:nvSpPr>
            <p:cNvPr id="21510" name="Oval 3"/>
            <p:cNvSpPr>
              <a:spLocks noChangeArrowheads="1"/>
            </p:cNvSpPr>
            <p:nvPr/>
          </p:nvSpPr>
          <p:spPr bwMode="auto">
            <a:xfrm>
              <a:off x="1447800" y="2895600"/>
              <a:ext cx="13716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rPr>
                <a:t>Weather | {}</a:t>
              </a:r>
            </a:p>
          </p:txBody>
        </p:sp>
        <p:sp>
          <p:nvSpPr>
            <p:cNvPr id="21511" name="Oval 3"/>
            <p:cNvSpPr>
              <a:spLocks noChangeArrowheads="1"/>
            </p:cNvSpPr>
            <p:nvPr/>
          </p:nvSpPr>
          <p:spPr bwMode="auto">
            <a:xfrm>
              <a:off x="6172200" y="2895600"/>
              <a:ext cx="1371599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rPr>
                <a:t>Weather | {}</a:t>
              </a:r>
            </a:p>
          </p:txBody>
        </p:sp>
        <p:cxnSp>
          <p:nvCxnSpPr>
            <p:cNvPr id="12" name="Straight Arrow Connector 11"/>
            <p:cNvCxnSpPr>
              <a:stCxn id="18" idx="3"/>
              <a:endCxn id="21510" idx="0"/>
            </p:cNvCxnSpPr>
            <p:nvPr/>
          </p:nvCxnSpPr>
          <p:spPr>
            <a:xfrm rot="5400000">
              <a:off x="2914650" y="1352550"/>
              <a:ext cx="762000" cy="23241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8" idx="3"/>
              <a:endCxn id="21511" idx="0"/>
            </p:cNvCxnSpPr>
            <p:nvPr/>
          </p:nvCxnSpPr>
          <p:spPr>
            <a:xfrm rot="16200000" flipH="1">
              <a:off x="5276850" y="1314450"/>
              <a:ext cx="762000" cy="24003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4" name="TextBox 15"/>
            <p:cNvSpPr txBox="1">
              <a:spLocks noChangeArrowheads="1"/>
            </p:cNvSpPr>
            <p:nvPr/>
          </p:nvSpPr>
          <p:spPr bwMode="auto">
            <a:xfrm rot="-1071566">
              <a:off x="2625356" y="221947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rPr>
                <a:t>take</a:t>
              </a:r>
            </a:p>
          </p:txBody>
        </p:sp>
        <p:sp>
          <p:nvSpPr>
            <p:cNvPr id="21515" name="TextBox 16"/>
            <p:cNvSpPr txBox="1">
              <a:spLocks noChangeArrowheads="1"/>
            </p:cNvSpPr>
            <p:nvPr/>
          </p:nvSpPr>
          <p:spPr bwMode="auto">
            <a:xfrm rot="1093261">
              <a:off x="5444931" y="2278920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rPr>
                <a:t>leave</a:t>
              </a:r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3886200" y="1676400"/>
              <a:ext cx="1143000" cy="4572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{}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cxnSp>
          <p:nvCxnSpPr>
            <p:cNvPr id="19" name="Straight Arrow Connector 18"/>
            <p:cNvCxnSpPr>
              <a:stCxn id="21510" idx="4"/>
            </p:cNvCxnSpPr>
            <p:nvPr/>
          </p:nvCxnSpPr>
          <p:spPr>
            <a:xfrm rot="5400000">
              <a:off x="1201737" y="3335338"/>
              <a:ext cx="796925" cy="1066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8" name="TextBox 19"/>
            <p:cNvSpPr txBox="1">
              <a:spLocks noChangeArrowheads="1"/>
            </p:cNvSpPr>
            <p:nvPr/>
          </p:nvSpPr>
          <p:spPr bwMode="auto">
            <a:xfrm rot="-2151216">
              <a:off x="972872" y="3497698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rPr>
                <a:t>sun</a:t>
              </a:r>
            </a:p>
          </p:txBody>
        </p:sp>
        <p:grpSp>
          <p:nvGrpSpPr>
            <p:cNvPr id="21519" name="Group 21"/>
            <p:cNvGrpSpPr>
              <a:grpSpLocks/>
            </p:cNvGrpSpPr>
            <p:nvPr/>
          </p:nvGrpSpPr>
          <p:grpSpPr bwMode="auto">
            <a:xfrm>
              <a:off x="2209800" y="4267200"/>
              <a:ext cx="1828800" cy="533400"/>
              <a:chOff x="4368" y="1728"/>
              <a:chExt cx="528" cy="336"/>
            </a:xfrm>
          </p:grpSpPr>
          <p:sp>
            <p:nvSpPr>
              <p:cNvPr id="21532" name="Freeform 22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endParaRPr>
              </a:p>
            </p:txBody>
          </p:sp>
          <p:sp>
            <p:nvSpPr>
              <p:cNvPr id="21533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ＭＳ Ｐゴシック" pitchFamily="34" charset="-128"/>
                    <a:cs typeface="Calibri" pitchFamily="34" charset="0"/>
                  </a:rPr>
                  <a:t>U(t,r)</a:t>
                </a:r>
              </a:p>
            </p:txBody>
          </p:sp>
        </p:grpSp>
        <p:cxnSp>
          <p:nvCxnSpPr>
            <p:cNvPr id="25" name="Straight Arrow Connector 24"/>
            <p:cNvCxnSpPr>
              <a:stCxn id="21510" idx="4"/>
            </p:cNvCxnSpPr>
            <p:nvPr/>
          </p:nvCxnSpPr>
          <p:spPr>
            <a:xfrm rot="16200000" flipH="1">
              <a:off x="2230437" y="3373438"/>
              <a:ext cx="796925" cy="990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1" name="TextBox 32"/>
            <p:cNvSpPr txBox="1">
              <a:spLocks noChangeArrowheads="1"/>
            </p:cNvSpPr>
            <p:nvPr/>
          </p:nvSpPr>
          <p:spPr bwMode="auto">
            <a:xfrm rot="2243371">
              <a:off x="2576893" y="376681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rPr>
                <a:t>rain</a:t>
              </a:r>
            </a:p>
          </p:txBody>
        </p:sp>
        <p:grpSp>
          <p:nvGrpSpPr>
            <p:cNvPr id="21522" name="Group 34"/>
            <p:cNvGrpSpPr>
              <a:grpSpLocks/>
            </p:cNvGrpSpPr>
            <p:nvPr/>
          </p:nvGrpSpPr>
          <p:grpSpPr bwMode="auto">
            <a:xfrm>
              <a:off x="4953000" y="4267200"/>
              <a:ext cx="1828800" cy="533400"/>
              <a:chOff x="4368" y="1728"/>
              <a:chExt cx="528" cy="336"/>
            </a:xfrm>
          </p:grpSpPr>
          <p:sp>
            <p:nvSpPr>
              <p:cNvPr id="21530" name="Freeform 35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endParaRPr>
              </a:p>
            </p:txBody>
          </p:sp>
          <p:sp>
            <p:nvSpPr>
              <p:cNvPr id="21531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ＭＳ Ｐゴシック" pitchFamily="34" charset="-128"/>
                    <a:cs typeface="Calibri" pitchFamily="34" charset="0"/>
                  </a:rPr>
                  <a:t>U(l,s)</a:t>
                </a:r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>
            <a:xfrm rot="5400000">
              <a:off x="5926931" y="3334544"/>
              <a:ext cx="796925" cy="1068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524" name="Group 38"/>
            <p:cNvGrpSpPr>
              <a:grpSpLocks/>
            </p:cNvGrpSpPr>
            <p:nvPr/>
          </p:nvGrpSpPr>
          <p:grpSpPr bwMode="auto">
            <a:xfrm>
              <a:off x="6934200" y="4267200"/>
              <a:ext cx="1828800" cy="533400"/>
              <a:chOff x="4368" y="1728"/>
              <a:chExt cx="528" cy="336"/>
            </a:xfrm>
          </p:grpSpPr>
          <p:sp>
            <p:nvSpPr>
              <p:cNvPr id="21528" name="Freeform 39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endParaRPr>
              </a:p>
            </p:txBody>
          </p:sp>
          <p:sp>
            <p:nvSpPr>
              <p:cNvPr id="21529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ＭＳ Ｐゴシック" pitchFamily="34" charset="-128"/>
                    <a:cs typeface="Calibri" pitchFamily="34" charset="0"/>
                  </a:rPr>
                  <a:t>U(l,r)</a:t>
                </a:r>
              </a:p>
            </p:txBody>
          </p:sp>
        </p:grpSp>
        <p:cxnSp>
          <p:nvCxnSpPr>
            <p:cNvPr id="42" name="Straight Arrow Connector 41"/>
            <p:cNvCxnSpPr/>
            <p:nvPr/>
          </p:nvCxnSpPr>
          <p:spPr>
            <a:xfrm rot="16200000" flipH="1">
              <a:off x="6955631" y="3374232"/>
              <a:ext cx="796925" cy="9890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6" name="TextBox 42"/>
            <p:cNvSpPr txBox="1">
              <a:spLocks noChangeArrowheads="1"/>
            </p:cNvSpPr>
            <p:nvPr/>
          </p:nvSpPr>
          <p:spPr bwMode="auto">
            <a:xfrm rot="2243371">
              <a:off x="7301293" y="376681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rPr>
                <a:t>rain</a:t>
              </a:r>
            </a:p>
          </p:txBody>
        </p:sp>
        <p:sp>
          <p:nvSpPr>
            <p:cNvPr id="21527" name="TextBox 43"/>
            <p:cNvSpPr txBox="1">
              <a:spLocks noChangeArrowheads="1"/>
            </p:cNvSpPr>
            <p:nvPr/>
          </p:nvSpPr>
          <p:spPr bwMode="auto">
            <a:xfrm rot="-2151216">
              <a:off x="5697272" y="3479791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rPr>
                <a:t>sun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0"/>
            <a:ext cx="1889895" cy="22098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81000" y="2362200"/>
            <a:ext cx="2493773" cy="1638300"/>
            <a:chOff x="9046973" y="1409700"/>
            <a:chExt cx="3124200" cy="2057400"/>
          </a:xfrm>
        </p:grpSpPr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9046973" y="2892425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rPr>
                <a:t>Weather</a:t>
              </a:r>
            </a:p>
          </p:txBody>
        </p:sp>
        <p:sp>
          <p:nvSpPr>
            <p:cNvPr id="34" name="Rectangle 7"/>
            <p:cNvSpPr>
              <a:spLocks noChangeArrowheads="1"/>
            </p:cNvSpPr>
            <p:nvPr/>
          </p:nvSpPr>
          <p:spPr bwMode="auto">
            <a:xfrm>
              <a:off x="9123173" y="1409700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rPr>
                <a:t>Umbrella</a:t>
              </a:r>
            </a:p>
          </p:txBody>
        </p:sp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11332973" y="2171700"/>
              <a:ext cx="838200" cy="533400"/>
              <a:chOff x="4368" y="1728"/>
              <a:chExt cx="528" cy="336"/>
            </a:xfrm>
          </p:grpSpPr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endParaRPr>
              </a:p>
            </p:txBody>
          </p:sp>
          <p:sp>
            <p:nvSpPr>
              <p:cNvPr id="37" name="Text Box 10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ＭＳ Ｐゴシック" pitchFamily="34" charset="-128"/>
                    <a:cs typeface="Calibri" pitchFamily="34" charset="0"/>
                  </a:rPr>
                  <a:t>U</a:t>
                </a:r>
              </a:p>
            </p:txBody>
          </p:sp>
        </p:grpSp>
        <p:cxnSp>
          <p:nvCxnSpPr>
            <p:cNvPr id="39" name="AutoShape 11"/>
            <p:cNvCxnSpPr>
              <a:cxnSpLocks noChangeShapeType="1"/>
              <a:stCxn id="34" idx="3"/>
              <a:endCxn id="36" idx="1"/>
            </p:cNvCxnSpPr>
            <p:nvPr/>
          </p:nvCxnSpPr>
          <p:spPr bwMode="auto">
            <a:xfrm>
              <a:off x="10280461" y="1676400"/>
              <a:ext cx="1038225" cy="762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0" name="AutoShape 12"/>
            <p:cNvCxnSpPr>
              <a:cxnSpLocks noChangeShapeType="1"/>
              <a:stCxn id="33" idx="6"/>
              <a:endCxn id="36" idx="1"/>
            </p:cNvCxnSpPr>
            <p:nvPr/>
          </p:nvCxnSpPr>
          <p:spPr bwMode="auto">
            <a:xfrm flipV="1">
              <a:off x="10283636" y="2438400"/>
              <a:ext cx="1035050" cy="7413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00200"/>
            <a:ext cx="2016390" cy="1364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800600"/>
            <a:ext cx="1210033" cy="9143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800600"/>
            <a:ext cx="1133567" cy="68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4800600"/>
            <a:ext cx="1066800" cy="78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800600"/>
            <a:ext cx="1219200" cy="766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20" y="4681175"/>
            <a:ext cx="3158180" cy="2176824"/>
          </a:xfrm>
          <a:prstGeom prst="rect">
            <a:avLst/>
          </a:prstGeom>
        </p:spPr>
      </p:pic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Example: Decision Networks</a:t>
            </a:r>
          </a:p>
        </p:txBody>
      </p:sp>
      <p:cxnSp>
        <p:nvCxnSpPr>
          <p:cNvPr id="22530" name="AutoShape 3"/>
          <p:cNvCxnSpPr>
            <a:cxnSpLocks noChangeShapeType="1"/>
            <a:stCxn id="22531" idx="4"/>
            <a:endCxn id="22532" idx="0"/>
          </p:cNvCxnSpPr>
          <p:nvPr/>
        </p:nvCxnSpPr>
        <p:spPr bwMode="auto">
          <a:xfrm>
            <a:off x="6478588" y="4129088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1" name="Oval 4"/>
          <p:cNvSpPr>
            <a:spLocks noChangeArrowheads="1"/>
          </p:cNvSpPr>
          <p:nvPr/>
        </p:nvSpPr>
        <p:spPr bwMode="auto">
          <a:xfrm>
            <a:off x="5867400" y="3540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Weather</a:t>
            </a:r>
          </a:p>
        </p:txBody>
      </p:sp>
      <p:sp>
        <p:nvSpPr>
          <p:cNvPr id="22532" name="Oval 5"/>
          <p:cNvSpPr>
            <a:spLocks noChangeArrowheads="1"/>
          </p:cNvSpPr>
          <p:nvPr/>
        </p:nvSpPr>
        <p:spPr bwMode="auto">
          <a:xfrm>
            <a:off x="5867400" y="5292725"/>
            <a:ext cx="1222375" cy="574675"/>
          </a:xfrm>
          <a:prstGeom prst="ellipse">
            <a:avLst/>
          </a:prstGeom>
          <a:solidFill>
            <a:srgbClr val="C0C0C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Forecast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=bad</a:t>
            </a:r>
          </a:p>
        </p:txBody>
      </p:sp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5943600" y="1752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Umbrella</a:t>
            </a:r>
          </a:p>
        </p:txBody>
      </p:sp>
      <p:grpSp>
        <p:nvGrpSpPr>
          <p:cNvPr id="22534" name="Group 7"/>
          <p:cNvGrpSpPr>
            <a:grpSpLocks/>
          </p:cNvGrpSpPr>
          <p:nvPr/>
        </p:nvGrpSpPr>
        <p:grpSpPr bwMode="auto">
          <a:xfrm>
            <a:off x="8153400" y="2819400"/>
            <a:ext cx="838200" cy="533400"/>
            <a:chOff x="4368" y="1728"/>
            <a:chExt cx="528" cy="336"/>
          </a:xfrm>
        </p:grpSpPr>
        <p:sp>
          <p:nvSpPr>
            <p:cNvPr id="22588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22589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U</a:t>
              </a:r>
            </a:p>
          </p:txBody>
        </p:sp>
      </p:grpSp>
      <p:cxnSp>
        <p:nvCxnSpPr>
          <p:cNvPr id="22535" name="AutoShape 10"/>
          <p:cNvCxnSpPr>
            <a:cxnSpLocks noChangeShapeType="1"/>
            <a:stCxn id="22533" idx="3"/>
            <a:endCxn id="22588" idx="1"/>
          </p:cNvCxnSpPr>
          <p:nvPr/>
        </p:nvCxnSpPr>
        <p:spPr bwMode="auto">
          <a:xfrm>
            <a:off x="7086600" y="2019300"/>
            <a:ext cx="1066800" cy="11112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36" name="AutoShape 11"/>
          <p:cNvCxnSpPr>
            <a:cxnSpLocks noChangeShapeType="1"/>
            <a:stCxn id="22531" idx="6"/>
            <a:endCxn id="22588" idx="1"/>
          </p:cNvCxnSpPr>
          <p:nvPr/>
        </p:nvCxnSpPr>
        <p:spPr bwMode="auto">
          <a:xfrm flipV="1">
            <a:off x="7104063" y="30861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184780" name="Group 12"/>
          <p:cNvGraphicFramePr>
            <a:graphicFrameLocks noGrp="1"/>
          </p:cNvGraphicFramePr>
          <p:nvPr/>
        </p:nvGraphicFramePr>
        <p:xfrm>
          <a:off x="9525000" y="1524000"/>
          <a:ext cx="2286000" cy="1722392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U(A,W)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3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84865" name="Group 97"/>
          <p:cNvGraphicFramePr>
            <a:graphicFrameLocks noGrp="1"/>
          </p:cNvGraphicFramePr>
          <p:nvPr/>
        </p:nvGraphicFramePr>
        <p:xfrm>
          <a:off x="7162800" y="4038600"/>
          <a:ext cx="2057400" cy="1006476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P(W|F=bad)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0.34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0.66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579" name="Text Box 83"/>
          <p:cNvSpPr txBox="1">
            <a:spLocks noChangeArrowheads="1"/>
          </p:cNvSpPr>
          <p:nvPr/>
        </p:nvSpPr>
        <p:spPr bwMode="auto">
          <a:xfrm>
            <a:off x="457200" y="16002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Umbrella = leave</a:t>
            </a:r>
          </a:p>
        </p:txBody>
      </p:sp>
      <p:sp>
        <p:nvSpPr>
          <p:cNvPr id="22580" name="Text Box 84"/>
          <p:cNvSpPr txBox="1">
            <a:spLocks noChangeArrowheads="1"/>
          </p:cNvSpPr>
          <p:nvPr/>
        </p:nvSpPr>
        <p:spPr bwMode="auto">
          <a:xfrm>
            <a:off x="457200" y="3429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Umbrella = take</a:t>
            </a:r>
          </a:p>
        </p:txBody>
      </p:sp>
      <p:pic>
        <p:nvPicPr>
          <p:cNvPr id="26" name="Picture 2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0"/>
            <a:ext cx="4622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1" name="Picture 9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4800600"/>
            <a:ext cx="2946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83" name="Text Box 89"/>
          <p:cNvSpPr txBox="1">
            <a:spLocks noChangeArrowheads="1"/>
          </p:cNvSpPr>
          <p:nvPr/>
        </p:nvSpPr>
        <p:spPr bwMode="auto">
          <a:xfrm>
            <a:off x="457200" y="5410200"/>
            <a:ext cx="2743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Optimal decision = take</a:t>
            </a:r>
          </a:p>
        </p:txBody>
      </p:sp>
      <p:pic>
        <p:nvPicPr>
          <p:cNvPr id="9273" name="Picture 98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2895600"/>
            <a:ext cx="2946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4" name="Picture 103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89400"/>
            <a:ext cx="4470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5" name="Picture 105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6096000"/>
            <a:ext cx="434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Decisions as Outcome Trees</a:t>
            </a:r>
          </a:p>
        </p:txBody>
      </p:sp>
      <p:grpSp>
        <p:nvGrpSpPr>
          <p:cNvPr id="23556" name="Group 5"/>
          <p:cNvGrpSpPr>
            <a:grpSpLocks/>
          </p:cNvGrpSpPr>
          <p:nvPr/>
        </p:nvGrpSpPr>
        <p:grpSpPr bwMode="auto">
          <a:xfrm>
            <a:off x="3540390" y="4318009"/>
            <a:ext cx="1828800" cy="533400"/>
            <a:chOff x="4368" y="1728"/>
            <a:chExt cx="528" cy="336"/>
          </a:xfrm>
        </p:grpSpPr>
        <p:sp>
          <p:nvSpPr>
            <p:cNvPr id="23582" name="Freeform 6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23583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U(t,s)</a:t>
              </a:r>
            </a:p>
          </p:txBody>
        </p:sp>
      </p:grpSp>
      <p:sp>
        <p:nvSpPr>
          <p:cNvPr id="23557" name="Oval 3"/>
          <p:cNvSpPr>
            <a:spLocks noChangeArrowheads="1"/>
          </p:cNvSpPr>
          <p:nvPr/>
        </p:nvSpPr>
        <p:spPr bwMode="auto">
          <a:xfrm>
            <a:off x="4835790" y="2946409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W | {b}</a:t>
            </a:r>
          </a:p>
        </p:txBody>
      </p:sp>
      <p:sp>
        <p:nvSpPr>
          <p:cNvPr id="23558" name="Oval 3"/>
          <p:cNvSpPr>
            <a:spLocks noChangeArrowheads="1"/>
          </p:cNvSpPr>
          <p:nvPr/>
        </p:nvSpPr>
        <p:spPr bwMode="auto">
          <a:xfrm>
            <a:off x="9557015" y="2946409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W | {b}</a:t>
            </a:r>
          </a:p>
        </p:txBody>
      </p:sp>
      <p:cxnSp>
        <p:nvCxnSpPr>
          <p:cNvPr id="12" name="Straight Arrow Connector 11"/>
          <p:cNvCxnSpPr>
            <a:stCxn id="18" idx="3"/>
            <a:endCxn id="23557" idx="0"/>
          </p:cNvCxnSpPr>
          <p:nvPr/>
        </p:nvCxnSpPr>
        <p:spPr>
          <a:xfrm rot="5400000">
            <a:off x="6227234" y="1404153"/>
            <a:ext cx="762000" cy="23225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8" idx="3"/>
            <a:endCxn id="23558" idx="0"/>
          </p:cNvCxnSpPr>
          <p:nvPr/>
        </p:nvCxnSpPr>
        <p:spPr>
          <a:xfrm rot="16200000" flipH="1">
            <a:off x="8587847" y="1366052"/>
            <a:ext cx="762000" cy="23987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1" name="TextBox 15"/>
          <p:cNvSpPr txBox="1">
            <a:spLocks noChangeArrowheads="1"/>
          </p:cNvSpPr>
          <p:nvPr/>
        </p:nvSpPr>
        <p:spPr bwMode="auto">
          <a:xfrm rot="-1071566">
            <a:off x="5937515" y="2270134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take</a:t>
            </a:r>
          </a:p>
        </p:txBody>
      </p:sp>
      <p:sp>
        <p:nvSpPr>
          <p:cNvPr id="23562" name="TextBox 16"/>
          <p:cNvSpPr txBox="1">
            <a:spLocks noChangeArrowheads="1"/>
          </p:cNvSpPr>
          <p:nvPr/>
        </p:nvSpPr>
        <p:spPr bwMode="auto">
          <a:xfrm rot="1093261">
            <a:off x="8756915" y="2330459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leave</a:t>
            </a:r>
          </a:p>
        </p:txBody>
      </p:sp>
      <p:sp>
        <p:nvSpPr>
          <p:cNvPr id="18" name="Isosceles Triangle 17"/>
          <p:cNvSpPr/>
          <p:nvPr/>
        </p:nvSpPr>
        <p:spPr>
          <a:xfrm>
            <a:off x="7197990" y="1727209"/>
            <a:ext cx="1143000" cy="4572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cxnSp>
        <p:nvCxnSpPr>
          <p:cNvPr id="19" name="Straight Arrow Connector 18"/>
          <p:cNvCxnSpPr>
            <a:stCxn id="23557" idx="4"/>
          </p:cNvCxnSpPr>
          <p:nvPr/>
        </p:nvCxnSpPr>
        <p:spPr>
          <a:xfrm rot="5400000">
            <a:off x="4514321" y="3385353"/>
            <a:ext cx="796925" cy="1068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5" name="TextBox 19"/>
          <p:cNvSpPr txBox="1">
            <a:spLocks noChangeArrowheads="1"/>
          </p:cNvSpPr>
          <p:nvPr/>
        </p:nvSpPr>
        <p:spPr bwMode="auto">
          <a:xfrm rot="-2151216">
            <a:off x="4284928" y="3548072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sun</a:t>
            </a:r>
          </a:p>
        </p:txBody>
      </p:sp>
      <p:grpSp>
        <p:nvGrpSpPr>
          <p:cNvPr id="23566" name="Group 21"/>
          <p:cNvGrpSpPr>
            <a:grpSpLocks/>
          </p:cNvGrpSpPr>
          <p:nvPr/>
        </p:nvGrpSpPr>
        <p:grpSpPr bwMode="auto">
          <a:xfrm>
            <a:off x="5521590" y="4318009"/>
            <a:ext cx="1828800" cy="533400"/>
            <a:chOff x="4368" y="1728"/>
            <a:chExt cx="528" cy="336"/>
          </a:xfrm>
        </p:grpSpPr>
        <p:sp>
          <p:nvSpPr>
            <p:cNvPr id="23580" name="Freeform 22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23581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U(t,r)</a:t>
              </a:r>
            </a:p>
          </p:txBody>
        </p:sp>
      </p:grpSp>
      <p:cxnSp>
        <p:nvCxnSpPr>
          <p:cNvPr id="25" name="Straight Arrow Connector 24"/>
          <p:cNvCxnSpPr>
            <a:stCxn id="23557" idx="4"/>
          </p:cNvCxnSpPr>
          <p:nvPr/>
        </p:nvCxnSpPr>
        <p:spPr>
          <a:xfrm rot="16200000" flipH="1">
            <a:off x="5543021" y="3425041"/>
            <a:ext cx="796925" cy="989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8" name="TextBox 32"/>
          <p:cNvSpPr txBox="1">
            <a:spLocks noChangeArrowheads="1"/>
          </p:cNvSpPr>
          <p:nvPr/>
        </p:nvSpPr>
        <p:spPr bwMode="auto">
          <a:xfrm rot="2243371">
            <a:off x="5888303" y="3817947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rain</a:t>
            </a:r>
          </a:p>
        </p:txBody>
      </p:sp>
      <p:grpSp>
        <p:nvGrpSpPr>
          <p:cNvPr id="23569" name="Group 34"/>
          <p:cNvGrpSpPr>
            <a:grpSpLocks/>
          </p:cNvGrpSpPr>
          <p:nvPr/>
        </p:nvGrpSpPr>
        <p:grpSpPr bwMode="auto">
          <a:xfrm>
            <a:off x="8264790" y="4318009"/>
            <a:ext cx="1828800" cy="533400"/>
            <a:chOff x="4368" y="1728"/>
            <a:chExt cx="528" cy="336"/>
          </a:xfrm>
        </p:grpSpPr>
        <p:sp>
          <p:nvSpPr>
            <p:cNvPr id="23578" name="Freeform 35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23579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U(l,s)</a:t>
              </a: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 rot="5400000">
            <a:off x="9238721" y="3385353"/>
            <a:ext cx="796925" cy="1068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71" name="Group 38"/>
          <p:cNvGrpSpPr>
            <a:grpSpLocks/>
          </p:cNvGrpSpPr>
          <p:nvPr/>
        </p:nvGrpSpPr>
        <p:grpSpPr bwMode="auto">
          <a:xfrm>
            <a:off x="10245990" y="4318009"/>
            <a:ext cx="1828800" cy="533400"/>
            <a:chOff x="4368" y="1728"/>
            <a:chExt cx="528" cy="336"/>
          </a:xfrm>
        </p:grpSpPr>
        <p:sp>
          <p:nvSpPr>
            <p:cNvPr id="23576" name="Freeform 3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23577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U(l,r)</a:t>
              </a:r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 rot="16200000" flipH="1">
            <a:off x="10267421" y="3425041"/>
            <a:ext cx="796925" cy="989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73" name="TextBox 42"/>
          <p:cNvSpPr txBox="1">
            <a:spLocks noChangeArrowheads="1"/>
          </p:cNvSpPr>
          <p:nvPr/>
        </p:nvSpPr>
        <p:spPr bwMode="auto">
          <a:xfrm rot="2243371">
            <a:off x="10612703" y="3817947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rain</a:t>
            </a:r>
          </a:p>
        </p:txBody>
      </p:sp>
      <p:sp>
        <p:nvSpPr>
          <p:cNvPr id="23574" name="TextBox 43"/>
          <p:cNvSpPr txBox="1">
            <a:spLocks noChangeArrowheads="1"/>
          </p:cNvSpPr>
          <p:nvPr/>
        </p:nvSpPr>
        <p:spPr bwMode="auto">
          <a:xfrm rot="-2151216">
            <a:off x="9009328" y="3530609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sun</a:t>
            </a:r>
          </a:p>
        </p:txBody>
      </p:sp>
      <p:sp>
        <p:nvSpPr>
          <p:cNvPr id="23575" name="TextBox 31"/>
          <p:cNvSpPr txBox="1">
            <a:spLocks noChangeArrowheads="1"/>
          </p:cNvSpPr>
          <p:nvPr/>
        </p:nvSpPr>
        <p:spPr bwMode="auto">
          <a:xfrm>
            <a:off x="7426590" y="1814522"/>
            <a:ext cx="685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{b}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4800" y="1752600"/>
            <a:ext cx="2420937" cy="3619500"/>
            <a:chOff x="9126537" y="1257300"/>
            <a:chExt cx="3124200" cy="4114800"/>
          </a:xfrm>
        </p:grpSpPr>
        <p:cxnSp>
          <p:nvCxnSpPr>
            <p:cNvPr id="31" name="AutoShape 3"/>
            <p:cNvCxnSpPr>
              <a:cxnSpLocks noChangeShapeType="1"/>
              <a:stCxn id="32" idx="4"/>
              <a:endCxn id="33" idx="0"/>
            </p:cNvCxnSpPr>
            <p:nvPr/>
          </p:nvCxnSpPr>
          <p:spPr bwMode="auto">
            <a:xfrm>
              <a:off x="9737725" y="3633788"/>
              <a:ext cx="0" cy="1149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2" name="Oval 4"/>
            <p:cNvSpPr>
              <a:spLocks noChangeArrowheads="1"/>
            </p:cNvSpPr>
            <p:nvPr/>
          </p:nvSpPr>
          <p:spPr bwMode="auto">
            <a:xfrm>
              <a:off x="9126537" y="3044825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Weather</a:t>
              </a:r>
            </a:p>
          </p:txBody>
        </p:sp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9126537" y="4797425"/>
              <a:ext cx="1222375" cy="574675"/>
            </a:xfrm>
            <a:prstGeom prst="ellipse">
              <a:avLst/>
            </a:prstGeom>
            <a:solidFill>
              <a:srgbClr val="C0C0C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Forecast</a:t>
              </a:r>
            </a:p>
            <a:p>
              <a:pPr marL="0" marR="0" lvl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=bad</a:t>
              </a:r>
            </a:p>
          </p:txBody>
        </p:sp>
        <p:sp>
          <p:nvSpPr>
            <p:cNvPr id="34" name="Rectangle 6"/>
            <p:cNvSpPr>
              <a:spLocks noChangeArrowheads="1"/>
            </p:cNvSpPr>
            <p:nvPr/>
          </p:nvSpPr>
          <p:spPr bwMode="auto">
            <a:xfrm>
              <a:off x="9202737" y="1257300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Umbrella</a:t>
              </a:r>
            </a:p>
          </p:txBody>
        </p:sp>
        <p:grpSp>
          <p:nvGrpSpPr>
            <p:cNvPr id="35" name="Group 7"/>
            <p:cNvGrpSpPr>
              <a:grpSpLocks/>
            </p:cNvGrpSpPr>
            <p:nvPr/>
          </p:nvGrpSpPr>
          <p:grpSpPr bwMode="auto">
            <a:xfrm>
              <a:off x="11412537" y="2324100"/>
              <a:ext cx="838200" cy="533400"/>
              <a:chOff x="4368" y="1728"/>
              <a:chExt cx="528" cy="336"/>
            </a:xfrm>
          </p:grpSpPr>
          <p:sp>
            <p:nvSpPr>
              <p:cNvPr id="36" name="Freeform 8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37" name="Text Box 9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rPr>
                  <a:t>U</a:t>
                </a:r>
              </a:p>
            </p:txBody>
          </p:sp>
        </p:grpSp>
        <p:cxnSp>
          <p:nvCxnSpPr>
            <p:cNvPr id="39" name="AutoShape 10"/>
            <p:cNvCxnSpPr>
              <a:cxnSpLocks noChangeShapeType="1"/>
              <a:stCxn id="34" idx="3"/>
              <a:endCxn id="36" idx="1"/>
            </p:cNvCxnSpPr>
            <p:nvPr/>
          </p:nvCxnSpPr>
          <p:spPr bwMode="auto">
            <a:xfrm>
              <a:off x="10345737" y="1524000"/>
              <a:ext cx="1066800" cy="1111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0" name="AutoShape 11"/>
            <p:cNvCxnSpPr>
              <a:cxnSpLocks noChangeShapeType="1"/>
              <a:stCxn id="32" idx="6"/>
              <a:endCxn id="36" idx="1"/>
            </p:cNvCxnSpPr>
            <p:nvPr/>
          </p:nvCxnSpPr>
          <p:spPr bwMode="auto">
            <a:xfrm flipV="1">
              <a:off x="10363200" y="2590800"/>
              <a:ext cx="1035050" cy="7413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521272"/>
            <a:ext cx="1828800" cy="126052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4876800"/>
            <a:ext cx="1210033" cy="91439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876800"/>
            <a:ext cx="1133567" cy="685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4876800"/>
            <a:ext cx="1066800" cy="7824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876800"/>
            <a:ext cx="1219200" cy="766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 animBg="1"/>
      <p:bldP spid="23558" grpId="0" animBg="1"/>
      <p:bldP spid="23561" grpId="0"/>
      <p:bldP spid="23562" grpId="0"/>
      <p:bldP spid="18" grpId="0" animBg="1"/>
      <p:bldP spid="23565" grpId="0"/>
      <p:bldP spid="23568" grpId="0"/>
      <p:bldP spid="23573" grpId="0"/>
      <p:bldP spid="23574" grpId="0"/>
      <p:bldP spid="235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Ghostbusters Decision Network</a:t>
            </a:r>
          </a:p>
        </p:txBody>
      </p:sp>
      <p:cxnSp>
        <p:nvCxnSpPr>
          <p:cNvPr id="6" name="AutoShape 3"/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1883308" y="3830461"/>
            <a:ext cx="18288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895600" y="3276600"/>
            <a:ext cx="1633016" cy="5538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Ghost Location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11430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Sensor (1,1)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200400" y="1752600"/>
            <a:ext cx="885709" cy="46919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Bust</a:t>
            </a:r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5352817" y="2690989"/>
            <a:ext cx="649520" cy="469194"/>
            <a:chOff x="4368" y="1728"/>
            <a:chExt cx="528" cy="336"/>
          </a:xfrm>
        </p:grpSpPr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endParaRPr>
            </a:p>
          </p:txBody>
        </p: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rPr>
                <a:t>U</a:t>
              </a:r>
            </a:p>
          </p:txBody>
        </p:sp>
      </p:grpSp>
      <p:cxnSp>
        <p:nvCxnSpPr>
          <p:cNvPr id="11" name="AutoShape 10"/>
          <p:cNvCxnSpPr>
            <a:cxnSpLocks noChangeShapeType="1"/>
            <a:stCxn id="9" idx="3"/>
          </p:cNvCxnSpPr>
          <p:nvPr/>
        </p:nvCxnSpPr>
        <p:spPr bwMode="auto">
          <a:xfrm>
            <a:off x="4086109" y="1987197"/>
            <a:ext cx="1324091" cy="90840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" name="AutoShape 11"/>
          <p:cNvCxnSpPr>
            <a:cxnSpLocks noChangeShapeType="1"/>
            <a:stCxn id="7" idx="6"/>
          </p:cNvCxnSpPr>
          <p:nvPr/>
        </p:nvCxnSpPr>
        <p:spPr bwMode="auto">
          <a:xfrm flipV="1">
            <a:off x="4528616" y="2895600"/>
            <a:ext cx="881584" cy="65793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27432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Sensor (1,2)</a:t>
            </a: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43434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Sensor (1,3)</a:t>
            </a:r>
          </a:p>
        </p:txBody>
      </p:sp>
      <p:sp>
        <p:nvSpPr>
          <p:cNvPr id="30" name="Oval 5"/>
          <p:cNvSpPr>
            <a:spLocks noChangeArrowheads="1"/>
          </p:cNvSpPr>
          <p:nvPr/>
        </p:nvSpPr>
        <p:spPr bwMode="auto">
          <a:xfrm>
            <a:off x="88392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Sensor (1,n)</a:t>
            </a:r>
          </a:p>
        </p:txBody>
      </p:sp>
      <p:sp>
        <p:nvSpPr>
          <p:cNvPr id="31" name="Oval 5"/>
          <p:cNvSpPr>
            <a:spLocks noChangeArrowheads="1"/>
          </p:cNvSpPr>
          <p:nvPr/>
        </p:nvSpPr>
        <p:spPr bwMode="auto">
          <a:xfrm>
            <a:off x="1143000" y="51054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Sensor (2,1)</a:t>
            </a:r>
          </a:p>
        </p:txBody>
      </p:sp>
      <p:sp>
        <p:nvSpPr>
          <p:cNvPr id="32" name="Oval 5"/>
          <p:cNvSpPr>
            <a:spLocks noChangeArrowheads="1"/>
          </p:cNvSpPr>
          <p:nvPr/>
        </p:nvSpPr>
        <p:spPr bwMode="auto">
          <a:xfrm>
            <a:off x="1143000" y="62484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Sensor (m,1)</a:t>
            </a:r>
          </a:p>
        </p:txBody>
      </p:sp>
      <p:sp>
        <p:nvSpPr>
          <p:cNvPr id="33" name="Oval 5"/>
          <p:cNvSpPr>
            <a:spLocks noChangeArrowheads="1"/>
          </p:cNvSpPr>
          <p:nvPr/>
        </p:nvSpPr>
        <p:spPr bwMode="auto">
          <a:xfrm>
            <a:off x="8839200" y="61722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Sensor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m,n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)</a:t>
            </a:r>
          </a:p>
        </p:txBody>
      </p:sp>
      <p:cxnSp>
        <p:nvCxnSpPr>
          <p:cNvPr id="34" name="AutoShape 3"/>
          <p:cNvCxnSpPr>
            <a:cxnSpLocks noChangeShapeType="1"/>
            <a:stCxn id="7" idx="4"/>
            <a:endCxn id="28" idx="0"/>
          </p:cNvCxnSpPr>
          <p:nvPr/>
        </p:nvCxnSpPr>
        <p:spPr bwMode="auto">
          <a:xfrm flipH="1">
            <a:off x="3483508" y="3830461"/>
            <a:ext cx="2286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7" name="AutoShape 3"/>
          <p:cNvCxnSpPr>
            <a:cxnSpLocks noChangeShapeType="1"/>
            <a:stCxn id="7" idx="4"/>
            <a:endCxn id="29" idx="0"/>
          </p:cNvCxnSpPr>
          <p:nvPr/>
        </p:nvCxnSpPr>
        <p:spPr bwMode="auto">
          <a:xfrm>
            <a:off x="3712108" y="3830461"/>
            <a:ext cx="13716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0" name="AutoShape 3"/>
          <p:cNvCxnSpPr>
            <a:cxnSpLocks noChangeShapeType="1"/>
            <a:stCxn id="7" idx="4"/>
            <a:endCxn id="30" idx="0"/>
          </p:cNvCxnSpPr>
          <p:nvPr/>
        </p:nvCxnSpPr>
        <p:spPr bwMode="auto">
          <a:xfrm>
            <a:off x="3712108" y="3830461"/>
            <a:ext cx="58674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3" name="AutoShape 3"/>
          <p:cNvCxnSpPr>
            <a:cxnSpLocks noChangeShapeType="1"/>
            <a:stCxn id="7" idx="4"/>
            <a:endCxn id="31" idx="0"/>
          </p:cNvCxnSpPr>
          <p:nvPr/>
        </p:nvCxnSpPr>
        <p:spPr bwMode="auto">
          <a:xfrm flipH="1">
            <a:off x="1883308" y="3830461"/>
            <a:ext cx="1828800" cy="12749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6" name="AutoShape 3"/>
          <p:cNvCxnSpPr>
            <a:cxnSpLocks noChangeShapeType="1"/>
            <a:stCxn id="7" idx="4"/>
            <a:endCxn id="32" idx="0"/>
          </p:cNvCxnSpPr>
          <p:nvPr/>
        </p:nvCxnSpPr>
        <p:spPr bwMode="auto">
          <a:xfrm flipH="1">
            <a:off x="1883308" y="3830461"/>
            <a:ext cx="1828800" cy="24179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9" name="AutoShape 3"/>
          <p:cNvCxnSpPr>
            <a:cxnSpLocks noChangeShapeType="1"/>
            <a:stCxn id="7" idx="4"/>
            <a:endCxn id="33" idx="0"/>
          </p:cNvCxnSpPr>
          <p:nvPr/>
        </p:nvCxnSpPr>
        <p:spPr bwMode="auto">
          <a:xfrm>
            <a:off x="3712108" y="3830461"/>
            <a:ext cx="5867400" cy="23417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2" name="TextBox 51"/>
          <p:cNvSpPr txBox="1"/>
          <p:nvPr/>
        </p:nvSpPr>
        <p:spPr>
          <a:xfrm>
            <a:off x="5181600" y="60198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934200" y="43434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…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9130242" y="51054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…</a:t>
            </a:r>
          </a:p>
        </p:txBody>
      </p:sp>
      <p:sp>
        <p:nvSpPr>
          <p:cNvPr id="55" name="TextBox 54"/>
          <p:cNvSpPr txBox="1"/>
          <p:nvPr/>
        </p:nvSpPr>
        <p:spPr>
          <a:xfrm rot="16200000">
            <a:off x="1456129" y="5478072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…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915400" y="1143000"/>
            <a:ext cx="3266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Demo: Ghostbusters with probability </a:t>
            </a:r>
          </a:p>
        </p:txBody>
      </p:sp>
    </p:spTree>
    <p:extLst>
      <p:ext uri="{BB962C8B-B14F-4D97-AF65-F5344CB8AC3E}">
        <p14:creationId xmlns:p14="http://schemas.microsoft.com/office/powerpoint/2010/main" val="213504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52" grpId="0"/>
      <p:bldP spid="53" grpId="0"/>
      <p:bldP spid="54" grpId="0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Information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29311"/>
            <a:ext cx="8885899" cy="56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81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Value of Information</a:t>
            </a:r>
          </a:p>
        </p:txBody>
      </p:sp>
      <p:sp>
        <p:nvSpPr>
          <p:cNvPr id="118579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Idea: compute value of acquiring evidence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Can be done directly from decision network</a:t>
            </a:r>
          </a:p>
          <a:p>
            <a:pPr>
              <a:lnSpc>
                <a:spcPct val="80000"/>
              </a:lnSpc>
            </a:pPr>
            <a:endParaRPr lang="en-US" sz="200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Example: buying oil drilling rights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Two blocks A and B, exactly one has oil, worth k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You can drill in one location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Prior probabilities 0.5 each, &amp; mutually exclusive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Drilling in either A or B has EU = k/2, MEU = k/2</a:t>
            </a:r>
          </a:p>
          <a:p>
            <a:pPr lvl="1">
              <a:lnSpc>
                <a:spcPct val="80000"/>
              </a:lnSpc>
            </a:pPr>
            <a:endParaRPr lang="en-US" sz="180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Question: what</a:t>
            </a:r>
            <a:r>
              <a:rPr lang="ja-JP" altLang="en-US" sz="200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>
                <a:latin typeface="Calibri"/>
                <a:ea typeface="ＭＳ Ｐゴシック" pitchFamily="34" charset="-128"/>
                <a:cs typeface="Calibri"/>
              </a:rPr>
              <a:t>s the </a:t>
            </a:r>
            <a:r>
              <a:rPr lang="en-US" altLang="ja-JP" sz="200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value of information</a:t>
            </a:r>
            <a:r>
              <a:rPr lang="en-US" altLang="ja-JP" sz="2000">
                <a:latin typeface="Calibri"/>
                <a:ea typeface="ＭＳ Ｐゴシック" pitchFamily="34" charset="-128"/>
                <a:cs typeface="Calibri"/>
              </a:rPr>
              <a:t> of O?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Value of knowing which of A or B has oil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Value is expected gain in MEU from new info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Survey may say </a:t>
            </a:r>
            <a:r>
              <a:rPr lang="ja-JP" altLang="en-US" sz="180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1800">
                <a:latin typeface="Calibri"/>
                <a:ea typeface="ＭＳ Ｐゴシック" pitchFamily="34" charset="-128"/>
                <a:cs typeface="Calibri"/>
              </a:rPr>
              <a:t>oil in a</a:t>
            </a:r>
            <a:r>
              <a:rPr lang="ja-JP" altLang="en-US" sz="1800">
                <a:latin typeface="Calibri"/>
                <a:ea typeface="ＭＳ Ｐゴシック" pitchFamily="34" charset="-128"/>
                <a:cs typeface="Calibri"/>
              </a:rPr>
              <a:t>”</a:t>
            </a:r>
            <a:r>
              <a:rPr lang="en-US" altLang="ja-JP" sz="1800">
                <a:latin typeface="Calibri"/>
                <a:ea typeface="ＭＳ Ｐゴシック" pitchFamily="34" charset="-128"/>
                <a:cs typeface="Calibri"/>
              </a:rPr>
              <a:t> or </a:t>
            </a:r>
            <a:r>
              <a:rPr lang="ja-JP" altLang="en-US" sz="180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1800">
                <a:latin typeface="Calibri"/>
                <a:ea typeface="ＭＳ Ｐゴシック" pitchFamily="34" charset="-128"/>
                <a:cs typeface="Calibri"/>
              </a:rPr>
              <a:t>oil in b,</a:t>
            </a:r>
            <a:r>
              <a:rPr lang="ja-JP" altLang="en-US" sz="1800">
                <a:latin typeface="Calibri"/>
                <a:ea typeface="ＭＳ Ｐゴシック" pitchFamily="34" charset="-128"/>
                <a:cs typeface="Calibri"/>
              </a:rPr>
              <a:t>”</a:t>
            </a:r>
            <a:r>
              <a:rPr lang="en-US" altLang="ja-JP" sz="1800">
                <a:latin typeface="Calibri"/>
                <a:ea typeface="ＭＳ Ｐゴシック" pitchFamily="34" charset="-128"/>
                <a:cs typeface="Calibri"/>
              </a:rPr>
              <a:t> prob 0.5 each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If we know OilLoc, MEU is k (either way)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Gain in MEU from knowing OilLoc?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VPI(OilLoc) = k/2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Fair price of information: k/2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	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543800" y="1752600"/>
            <a:ext cx="2514600" cy="1412875"/>
            <a:chOff x="6400800" y="2046288"/>
            <a:chExt cx="2514600" cy="1412875"/>
          </a:xfrm>
        </p:grpSpPr>
        <p:sp>
          <p:nvSpPr>
            <p:cNvPr id="24622" name="Oval 4"/>
            <p:cNvSpPr>
              <a:spLocks noChangeArrowheads="1"/>
            </p:cNvSpPr>
            <p:nvPr/>
          </p:nvSpPr>
          <p:spPr bwMode="auto">
            <a:xfrm>
              <a:off x="6553200" y="2884488"/>
              <a:ext cx="9144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OilLoc</a:t>
              </a:r>
            </a:p>
          </p:txBody>
        </p:sp>
        <p:sp>
          <p:nvSpPr>
            <p:cNvPr id="24623" name="Rectangle 5"/>
            <p:cNvSpPr>
              <a:spLocks noChangeArrowheads="1"/>
            </p:cNvSpPr>
            <p:nvPr/>
          </p:nvSpPr>
          <p:spPr bwMode="auto">
            <a:xfrm>
              <a:off x="6400800" y="2046288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DrillLoc</a:t>
              </a:r>
            </a:p>
          </p:txBody>
        </p:sp>
        <p:grpSp>
          <p:nvGrpSpPr>
            <p:cNvPr id="24624" name="Group 6"/>
            <p:cNvGrpSpPr>
              <a:grpSpLocks/>
            </p:cNvGrpSpPr>
            <p:nvPr/>
          </p:nvGrpSpPr>
          <p:grpSpPr bwMode="auto">
            <a:xfrm>
              <a:off x="8077200" y="2427288"/>
              <a:ext cx="838200" cy="533400"/>
              <a:chOff x="4368" y="1728"/>
              <a:chExt cx="528" cy="336"/>
            </a:xfrm>
          </p:grpSpPr>
          <p:sp>
            <p:nvSpPr>
              <p:cNvPr id="24627" name="Freeform 7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4628" name="Text Box 8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rPr>
                  <a:t>U</a:t>
                </a:r>
              </a:p>
            </p:txBody>
          </p:sp>
        </p:grpSp>
        <p:cxnSp>
          <p:nvCxnSpPr>
            <p:cNvPr id="24625" name="AutoShape 9"/>
            <p:cNvCxnSpPr>
              <a:cxnSpLocks noChangeShapeType="1"/>
              <a:stCxn id="24623" idx="3"/>
            </p:cNvCxnSpPr>
            <p:nvPr/>
          </p:nvCxnSpPr>
          <p:spPr bwMode="auto">
            <a:xfrm>
              <a:off x="7558088" y="2312988"/>
              <a:ext cx="504825" cy="381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4626" name="AutoShape 10"/>
            <p:cNvCxnSpPr>
              <a:cxnSpLocks noChangeShapeType="1"/>
              <a:stCxn id="24622" idx="6"/>
            </p:cNvCxnSpPr>
            <p:nvPr/>
          </p:nvCxnSpPr>
          <p:spPr bwMode="auto">
            <a:xfrm flipV="1">
              <a:off x="7481888" y="2693988"/>
              <a:ext cx="581025" cy="47783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aphicFrame>
        <p:nvGraphicFramePr>
          <p:cNvPr id="11" name="Group 12"/>
          <p:cNvGraphicFramePr>
            <a:graphicFrameLocks noGrp="1"/>
          </p:cNvGraphicFramePr>
          <p:nvPr/>
        </p:nvGraphicFramePr>
        <p:xfrm>
          <a:off x="10363200" y="1524000"/>
          <a:ext cx="1295400" cy="1722438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Group 12"/>
          <p:cNvGraphicFramePr>
            <a:graphicFrameLocks noGrp="1"/>
          </p:cNvGraphicFramePr>
          <p:nvPr/>
        </p:nvGraphicFramePr>
        <p:xfrm>
          <a:off x="6553200" y="2454247"/>
          <a:ext cx="838200" cy="1050953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5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1/2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1/2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673627"/>
            <a:ext cx="5715000" cy="3184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VPI Example: Weather</a:t>
            </a:r>
          </a:p>
        </p:txBody>
      </p:sp>
      <p:cxnSp>
        <p:nvCxnSpPr>
          <p:cNvPr id="25602" name="AutoShape 3"/>
          <p:cNvCxnSpPr>
            <a:cxnSpLocks noChangeShapeType="1"/>
            <a:stCxn id="25603" idx="4"/>
            <a:endCxn id="25604" idx="0"/>
          </p:cNvCxnSpPr>
          <p:nvPr/>
        </p:nvCxnSpPr>
        <p:spPr bwMode="auto">
          <a:xfrm>
            <a:off x="7392988" y="2951163"/>
            <a:ext cx="0" cy="692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603" name="Oval 4"/>
          <p:cNvSpPr>
            <a:spLocks noChangeArrowheads="1"/>
          </p:cNvSpPr>
          <p:nvPr/>
        </p:nvSpPr>
        <p:spPr bwMode="auto">
          <a:xfrm>
            <a:off x="6781800" y="23622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Weather</a:t>
            </a:r>
          </a:p>
        </p:txBody>
      </p:sp>
      <p:sp>
        <p:nvSpPr>
          <p:cNvPr id="25604" name="Oval 5"/>
          <p:cNvSpPr>
            <a:spLocks noChangeArrowheads="1"/>
          </p:cNvSpPr>
          <p:nvPr/>
        </p:nvSpPr>
        <p:spPr bwMode="auto">
          <a:xfrm>
            <a:off x="67818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Forecast</a:t>
            </a:r>
          </a:p>
        </p:txBody>
      </p:sp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6858000" y="1371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Umbrella</a:t>
            </a:r>
          </a:p>
        </p:txBody>
      </p:sp>
      <p:grpSp>
        <p:nvGrpSpPr>
          <p:cNvPr id="25606" name="Group 7"/>
          <p:cNvGrpSpPr>
            <a:grpSpLocks/>
          </p:cNvGrpSpPr>
          <p:nvPr/>
        </p:nvGrpSpPr>
        <p:grpSpPr bwMode="auto">
          <a:xfrm>
            <a:off x="9067800" y="1828800"/>
            <a:ext cx="838200" cy="533400"/>
            <a:chOff x="4368" y="1728"/>
            <a:chExt cx="528" cy="336"/>
          </a:xfrm>
        </p:grpSpPr>
        <p:sp>
          <p:nvSpPr>
            <p:cNvPr id="25662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25663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U</a:t>
              </a:r>
            </a:p>
          </p:txBody>
        </p:sp>
      </p:grpSp>
      <p:cxnSp>
        <p:nvCxnSpPr>
          <p:cNvPr id="25607" name="AutoShape 10"/>
          <p:cNvCxnSpPr>
            <a:cxnSpLocks noChangeShapeType="1"/>
            <a:stCxn id="25605" idx="3"/>
          </p:cNvCxnSpPr>
          <p:nvPr/>
        </p:nvCxnSpPr>
        <p:spPr bwMode="auto">
          <a:xfrm>
            <a:off x="8015288" y="1638300"/>
            <a:ext cx="1038225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608" name="AutoShape 11"/>
          <p:cNvCxnSpPr>
            <a:cxnSpLocks noChangeShapeType="1"/>
            <a:stCxn id="25603" idx="6"/>
          </p:cNvCxnSpPr>
          <p:nvPr/>
        </p:nvCxnSpPr>
        <p:spPr bwMode="auto">
          <a:xfrm flipV="1">
            <a:off x="8018463" y="2095500"/>
            <a:ext cx="1035050" cy="5540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188907" name="Group 43"/>
          <p:cNvGraphicFramePr>
            <a:graphicFrameLocks noGrp="1"/>
          </p:cNvGraphicFramePr>
          <p:nvPr/>
        </p:nvGraphicFramePr>
        <p:xfrm>
          <a:off x="10287000" y="1371600"/>
          <a:ext cx="1676400" cy="16002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88908" name="Text Box 44"/>
          <p:cNvSpPr txBox="1">
            <a:spLocks noChangeArrowheads="1"/>
          </p:cNvSpPr>
          <p:nvPr/>
        </p:nvSpPr>
        <p:spPr bwMode="auto">
          <a:xfrm>
            <a:off x="457200" y="14478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MEU with no evidence</a:t>
            </a:r>
          </a:p>
        </p:txBody>
      </p:sp>
      <p:pic>
        <p:nvPicPr>
          <p:cNvPr id="1188909" name="Picture 4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307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8910" name="Text Box 46"/>
          <p:cNvSpPr txBox="1">
            <a:spLocks noChangeArrowheads="1"/>
          </p:cNvSpPr>
          <p:nvPr/>
        </p:nvSpPr>
        <p:spPr bwMode="auto">
          <a:xfrm>
            <a:off x="457200" y="24384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MEU if forecast is bad</a:t>
            </a:r>
          </a:p>
        </p:txBody>
      </p:sp>
      <p:pic>
        <p:nvPicPr>
          <p:cNvPr id="1188911" name="Picture 47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82913"/>
            <a:ext cx="434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8912" name="Text Box 48"/>
          <p:cNvSpPr txBox="1">
            <a:spLocks noChangeArrowheads="1"/>
          </p:cNvSpPr>
          <p:nvPr/>
        </p:nvSpPr>
        <p:spPr bwMode="auto">
          <a:xfrm>
            <a:off x="457200" y="34290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MEU if forecast is good</a:t>
            </a:r>
          </a:p>
        </p:txBody>
      </p:sp>
      <p:pic>
        <p:nvPicPr>
          <p:cNvPr id="1188944" name="Picture 80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3962400"/>
            <a:ext cx="4597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88935" name="Group 71"/>
          <p:cNvGraphicFramePr>
            <a:graphicFrameLocks noGrp="1"/>
          </p:cNvGraphicFramePr>
          <p:nvPr/>
        </p:nvGraphicFramePr>
        <p:xfrm>
          <a:off x="1447800" y="4876800"/>
          <a:ext cx="1143000" cy="822450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P(F)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good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0.59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bad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0.41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88936" name="AutoShape 72"/>
          <p:cNvSpPr>
            <a:spLocks noChangeArrowheads="1"/>
          </p:cNvSpPr>
          <p:nvPr/>
        </p:nvSpPr>
        <p:spPr bwMode="auto">
          <a:xfrm>
            <a:off x="2819400" y="5072063"/>
            <a:ext cx="381000" cy="381000"/>
          </a:xfrm>
          <a:prstGeom prst="rightArrow">
            <a:avLst>
              <a:gd name="adj1" fmla="val 50000"/>
              <a:gd name="adj2" fmla="val 470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5865813"/>
            <a:ext cx="6178550" cy="838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188938" name="Text Box 74"/>
          <p:cNvSpPr txBox="1">
            <a:spLocks noChangeArrowheads="1"/>
          </p:cNvSpPr>
          <p:nvPr/>
        </p:nvSpPr>
        <p:spPr bwMode="auto">
          <a:xfrm>
            <a:off x="457200" y="4281488"/>
            <a:ext cx="2590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Forecast distribution</a:t>
            </a:r>
          </a:p>
        </p:txBody>
      </p:sp>
      <p:pic>
        <p:nvPicPr>
          <p:cNvPr id="32" name="Picture 31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029200"/>
            <a:ext cx="30480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5435600"/>
            <a:ext cx="16764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7086600" y="5410200"/>
            <a:ext cx="533400" cy="304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389465"/>
            <a:ext cx="3581399" cy="24685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820400" y="4648200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908" grpId="0"/>
      <p:bldP spid="1188910" grpId="0"/>
      <p:bldP spid="1188912" grpId="0"/>
      <p:bldP spid="1188936" grpId="0" animBg="1"/>
      <p:bldP spid="11889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Value of Information</a:t>
            </a:r>
          </a:p>
        </p:txBody>
      </p:sp>
      <p:sp>
        <p:nvSpPr>
          <p:cNvPr id="1143811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447800"/>
            <a:ext cx="8229600" cy="5105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Assume we have evidence E=e.  Value if we act now:</a:t>
            </a: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Assume we see that E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 = e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.  Value if we act then:</a:t>
            </a:r>
            <a:endParaRPr lang="en-US" altLang="ja-JP" sz="1800" baseline="-25000" dirty="0">
              <a:solidFill>
                <a:srgbClr val="CC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BUT </a:t>
            </a:r>
            <a:r>
              <a:rPr lang="en-US" sz="1800" dirty="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ja-JP" altLang="en-US" sz="1800" dirty="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 is a random variable whose value is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	unknown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, so we don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t know what e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 will be</a:t>
            </a:r>
          </a:p>
          <a:p>
            <a:pPr lvl="1">
              <a:lnSpc>
                <a:spcPct val="80000"/>
              </a:lnSpc>
            </a:pPr>
            <a:endParaRPr lang="en-US" sz="1400" dirty="0">
              <a:solidFill>
                <a:srgbClr val="A50021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Expected value if E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 is revealed and then we act:</a:t>
            </a: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Value of information: how much MEU goes up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	by revealing E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 first then acting, over acting now: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69" name="Picture 6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6019800"/>
            <a:ext cx="4554537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3822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28800"/>
            <a:ext cx="4233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3823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2819400"/>
            <a:ext cx="49006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27"/>
          <p:cNvGrpSpPr>
            <a:grpSpLocks/>
          </p:cNvGrpSpPr>
          <p:nvPr/>
        </p:nvGrpSpPr>
        <p:grpSpPr bwMode="auto">
          <a:xfrm>
            <a:off x="7239000" y="1382713"/>
            <a:ext cx="2776538" cy="1425575"/>
            <a:chOff x="6248397" y="1383268"/>
            <a:chExt cx="2776657" cy="1424464"/>
          </a:xfrm>
        </p:grpSpPr>
        <p:sp>
          <p:nvSpPr>
            <p:cNvPr id="26713" name="TextBox 37"/>
            <p:cNvSpPr txBox="1">
              <a:spLocks noChangeArrowheads="1"/>
            </p:cNvSpPr>
            <p:nvPr/>
          </p:nvSpPr>
          <p:spPr bwMode="auto">
            <a:xfrm>
              <a:off x="6248397" y="2133600"/>
              <a:ext cx="11430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P(s | +e)</a:t>
              </a:r>
            </a:p>
          </p:txBody>
        </p:sp>
        <p:grpSp>
          <p:nvGrpSpPr>
            <p:cNvPr id="26714" name="Group 124"/>
            <p:cNvGrpSpPr>
              <a:grpSpLocks/>
            </p:cNvGrpSpPr>
            <p:nvPr/>
          </p:nvGrpSpPr>
          <p:grpSpPr bwMode="auto">
            <a:xfrm>
              <a:off x="6629400" y="1383268"/>
              <a:ext cx="2395654" cy="1424464"/>
              <a:chOff x="6629400" y="1383268"/>
              <a:chExt cx="2395654" cy="1424464"/>
            </a:xfrm>
          </p:grpSpPr>
          <p:grpSp>
            <p:nvGrpSpPr>
              <p:cNvPr id="26715" name="Group 7"/>
              <p:cNvGrpSpPr>
                <a:grpSpLocks/>
              </p:cNvGrpSpPr>
              <p:nvPr/>
            </p:nvGrpSpPr>
            <p:grpSpPr bwMode="auto">
              <a:xfrm>
                <a:off x="6934200" y="1600586"/>
                <a:ext cx="2090854" cy="1104256"/>
                <a:chOff x="228600" y="1677500"/>
                <a:chExt cx="8534400" cy="3148500"/>
              </a:xfrm>
            </p:grpSpPr>
            <p:grpSp>
              <p:nvGrpSpPr>
                <p:cNvPr id="26719" name="Group 5"/>
                <p:cNvGrpSpPr>
                  <a:grpSpLocks/>
                </p:cNvGrpSpPr>
                <p:nvPr/>
              </p:nvGrpSpPr>
              <p:grpSpPr bwMode="auto">
                <a:xfrm>
                  <a:off x="2286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8" name="Freeform 33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ＭＳ Ｐゴシック" pitchFamily="34" charset="-128"/>
                      <a:cs typeface="Calibri"/>
                    </a:endParaRPr>
                  </a:p>
                </p:txBody>
              </p:sp>
              <p:sp>
                <p:nvSpPr>
                  <p:cNvPr id="26739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ＭＳ Ｐゴシック" pitchFamily="34" charset="-128"/>
                      <a:cs typeface="Calibri"/>
                    </a:endParaRPr>
                  </a:p>
                </p:txBody>
              </p:sp>
            </p:grpSp>
            <p:sp>
              <p:nvSpPr>
                <p:cNvPr id="26720" name="Oval 3"/>
                <p:cNvSpPr>
                  <a:spLocks noChangeArrowheads="1"/>
                </p:cNvSpPr>
                <p:nvPr/>
              </p:nvSpPr>
              <p:spPr bwMode="auto">
                <a:xfrm>
                  <a:off x="1524000" y="2895600"/>
                  <a:ext cx="1222375" cy="57467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  <p:sp>
              <p:nvSpPr>
                <p:cNvPr id="26721" name="Oval 3"/>
                <p:cNvSpPr>
                  <a:spLocks noChangeArrowheads="1"/>
                </p:cNvSpPr>
                <p:nvPr/>
              </p:nvSpPr>
              <p:spPr bwMode="auto">
                <a:xfrm>
                  <a:off x="6245225" y="2895600"/>
                  <a:ext cx="1222375" cy="57467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  <p:cxnSp>
              <p:nvCxnSpPr>
                <p:cNvPr id="12" name="Straight Arrow Connector 11"/>
                <p:cNvCxnSpPr>
                  <a:stCxn id="16" idx="3"/>
                  <a:endCxn id="26720" idx="0"/>
                </p:cNvCxnSpPr>
                <p:nvPr/>
              </p:nvCxnSpPr>
              <p:spPr>
                <a:xfrm rot="5400000">
                  <a:off x="2914857" y="1353304"/>
                  <a:ext cx="764355" cy="232635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>
                  <a:stCxn id="16" idx="3"/>
                  <a:endCxn id="26721" idx="0"/>
                </p:cNvCxnSpPr>
                <p:nvPr/>
              </p:nvCxnSpPr>
              <p:spPr>
                <a:xfrm rot="16200000" flipH="1">
                  <a:off x="5276855" y="1317665"/>
                  <a:ext cx="764355" cy="239763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Isosceles Triangle 15"/>
                <p:cNvSpPr/>
                <p:nvPr/>
              </p:nvSpPr>
              <p:spPr>
                <a:xfrm>
                  <a:off x="3883483" y="1677500"/>
                  <a:ext cx="1146980" cy="45680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endParaRPr>
                </a:p>
              </p:txBody>
            </p:sp>
            <p:cxnSp>
              <p:nvCxnSpPr>
                <p:cNvPr id="17" name="Straight Arrow Connector 16"/>
                <p:cNvCxnSpPr>
                  <a:stCxn id="26720" idx="4"/>
                </p:cNvCxnSpPr>
                <p:nvPr/>
              </p:nvCxnSpPr>
              <p:spPr>
                <a:xfrm rot="5400000">
                  <a:off x="1201242" y="3336459"/>
                  <a:ext cx="796016" cy="106921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26" name="Group 21"/>
                <p:cNvGrpSpPr>
                  <a:grpSpLocks/>
                </p:cNvGrpSpPr>
                <p:nvPr/>
              </p:nvGrpSpPr>
              <p:grpSpPr bwMode="auto">
                <a:xfrm>
                  <a:off x="22098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6" name="Freeform 31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ＭＳ Ｐゴシック" pitchFamily="34" charset="-128"/>
                      <a:cs typeface="Calibri"/>
                    </a:endParaRPr>
                  </a:p>
                </p:txBody>
              </p:sp>
              <p:sp>
                <p:nvSpPr>
                  <p:cNvPr id="26737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ＭＳ Ｐゴシック" pitchFamily="34" charset="-128"/>
                      <a:cs typeface="Calibri"/>
                    </a:endParaRPr>
                  </a:p>
                </p:txBody>
              </p:sp>
            </p:grpSp>
            <p:cxnSp>
              <p:nvCxnSpPr>
                <p:cNvPr id="20" name="Straight Arrow Connector 19"/>
                <p:cNvCxnSpPr>
                  <a:stCxn id="26720" idx="4"/>
                </p:cNvCxnSpPr>
                <p:nvPr/>
              </p:nvCxnSpPr>
              <p:spPr>
                <a:xfrm rot="16200000" flipH="1">
                  <a:off x="2231576" y="3375339"/>
                  <a:ext cx="796016" cy="9914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28" name="Group 34"/>
                <p:cNvGrpSpPr>
                  <a:grpSpLocks/>
                </p:cNvGrpSpPr>
                <p:nvPr/>
              </p:nvGrpSpPr>
              <p:grpSpPr bwMode="auto">
                <a:xfrm>
                  <a:off x="49530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4" name="Freeform 29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ＭＳ Ｐゴシック" pitchFamily="34" charset="-128"/>
                      <a:cs typeface="Calibri"/>
                    </a:endParaRPr>
                  </a:p>
                </p:txBody>
              </p:sp>
              <p:sp>
                <p:nvSpPr>
                  <p:cNvPr id="26735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ＭＳ Ｐゴシック" pitchFamily="34" charset="-128"/>
                      <a:cs typeface="Calibri"/>
                    </a:endParaRPr>
                  </a:p>
                </p:txBody>
              </p:sp>
            </p:grpSp>
            <p:cxnSp>
              <p:nvCxnSpPr>
                <p:cNvPr id="23" name="Straight Arrow Connector 22"/>
                <p:cNvCxnSpPr/>
                <p:nvPr/>
              </p:nvCxnSpPr>
              <p:spPr>
                <a:xfrm rot="5400000">
                  <a:off x="5925233" y="3336458"/>
                  <a:ext cx="796016" cy="106921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30" name="Group 38"/>
                <p:cNvGrpSpPr>
                  <a:grpSpLocks/>
                </p:cNvGrpSpPr>
                <p:nvPr/>
              </p:nvGrpSpPr>
              <p:grpSpPr bwMode="auto">
                <a:xfrm>
                  <a:off x="69342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2" name="Freeform 27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ＭＳ Ｐゴシック" pitchFamily="34" charset="-128"/>
                      <a:cs typeface="Calibri"/>
                    </a:endParaRPr>
                  </a:p>
                </p:txBody>
              </p:sp>
              <p:sp>
                <p:nvSpPr>
                  <p:cNvPr id="26733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ＭＳ Ｐゴシック" pitchFamily="34" charset="-128"/>
                      <a:cs typeface="Calibri"/>
                    </a:endParaRPr>
                  </a:p>
                </p:txBody>
              </p:sp>
            </p:grpSp>
            <p:cxnSp>
              <p:nvCxnSpPr>
                <p:cNvPr id="25" name="Straight Arrow Connector 24"/>
                <p:cNvCxnSpPr/>
                <p:nvPr/>
              </p:nvCxnSpPr>
              <p:spPr>
                <a:xfrm rot="16200000" flipH="1">
                  <a:off x="6955571" y="3375340"/>
                  <a:ext cx="796016" cy="99145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716" name="TextBox 35"/>
              <p:cNvSpPr txBox="1">
                <a:spLocks noChangeArrowheads="1"/>
              </p:cNvSpPr>
              <p:nvPr/>
            </p:nvSpPr>
            <p:spPr bwMode="auto">
              <a:xfrm>
                <a:off x="7391447" y="1383268"/>
                <a:ext cx="609554" cy="3690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rPr>
                  <a:t>{+e}</a:t>
                </a:r>
              </a:p>
            </p:txBody>
          </p:sp>
          <p:sp>
            <p:nvSpPr>
              <p:cNvPr id="26717" name="TextBox 36"/>
              <p:cNvSpPr txBox="1">
                <a:spLocks noChangeArrowheads="1"/>
              </p:cNvSpPr>
              <p:nvPr/>
            </p:nvSpPr>
            <p:spPr bwMode="auto">
              <a:xfrm>
                <a:off x="7162800" y="1611868"/>
                <a:ext cx="5334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rPr>
                  <a:t>a</a:t>
                </a:r>
              </a:p>
            </p:txBody>
          </p:sp>
          <p:sp>
            <p:nvSpPr>
              <p:cNvPr id="26718" name="TextBox 38"/>
              <p:cNvSpPr txBox="1">
                <a:spLocks noChangeArrowheads="1"/>
              </p:cNvSpPr>
              <p:nvPr/>
            </p:nvSpPr>
            <p:spPr bwMode="auto">
              <a:xfrm>
                <a:off x="6629400" y="2438400"/>
                <a:ext cx="10668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rPr>
                  <a:t>U</a:t>
                </a:r>
              </a:p>
            </p:txBody>
          </p:sp>
        </p:grpSp>
      </p:grpSp>
      <p:grpSp>
        <p:nvGrpSpPr>
          <p:cNvPr id="9" name="Group 125"/>
          <p:cNvGrpSpPr>
            <a:grpSpLocks/>
          </p:cNvGrpSpPr>
          <p:nvPr/>
        </p:nvGrpSpPr>
        <p:grpSpPr bwMode="auto">
          <a:xfrm>
            <a:off x="6781800" y="2895600"/>
            <a:ext cx="3233738" cy="1412875"/>
            <a:chOff x="5791191" y="2895600"/>
            <a:chExt cx="3233863" cy="1412796"/>
          </a:xfrm>
        </p:grpSpPr>
        <p:grpSp>
          <p:nvGrpSpPr>
            <p:cNvPr id="26687" name="Group 39"/>
            <p:cNvGrpSpPr>
              <a:grpSpLocks/>
            </p:cNvGrpSpPr>
            <p:nvPr/>
          </p:nvGrpSpPr>
          <p:grpSpPr bwMode="auto">
            <a:xfrm>
              <a:off x="6934200" y="3113076"/>
              <a:ext cx="2090854" cy="1104097"/>
              <a:chOff x="228600" y="1677951"/>
              <a:chExt cx="8534400" cy="3148049"/>
            </a:xfrm>
          </p:grpSpPr>
          <p:grpSp>
            <p:nvGrpSpPr>
              <p:cNvPr id="26692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11" name="Freeform 5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  <p:sp>
              <p:nvSpPr>
                <p:cNvPr id="2671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</p:grpSp>
          <p:sp>
            <p:nvSpPr>
              <p:cNvPr id="26693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6694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cxnSp>
            <p:nvCxnSpPr>
              <p:cNvPr id="44" name="Straight Arrow Connector 43"/>
              <p:cNvCxnSpPr>
                <a:stCxn id="46" idx="3"/>
                <a:endCxn id="26693" idx="0"/>
              </p:cNvCxnSpPr>
              <p:nvPr/>
            </p:nvCxnSpPr>
            <p:spPr>
              <a:xfrm rot="5400000">
                <a:off x="2916868" y="1352102"/>
                <a:ext cx="760384" cy="232634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6" idx="3"/>
                <a:endCxn id="26694" idx="0"/>
              </p:cNvCxnSpPr>
              <p:nvPr/>
            </p:nvCxnSpPr>
            <p:spPr>
              <a:xfrm rot="16200000" flipH="1">
                <a:off x="5278855" y="1316462"/>
                <a:ext cx="760384" cy="23976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Isosceles Triangle 45"/>
              <p:cNvSpPr/>
              <p:nvPr/>
            </p:nvSpPr>
            <p:spPr>
              <a:xfrm>
                <a:off x="3883504" y="1677951"/>
                <a:ext cx="1146975" cy="457134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cxnSp>
            <p:nvCxnSpPr>
              <p:cNvPr id="47" name="Straight Arrow Connector 46"/>
              <p:cNvCxnSpPr>
                <a:stCxn id="26693" idx="4"/>
              </p:cNvCxnSpPr>
              <p:nvPr/>
            </p:nvCxnSpPr>
            <p:spPr>
              <a:xfrm rot="5400000">
                <a:off x="1200985" y="3333974"/>
                <a:ext cx="796593" cy="106921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99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9" name="Freeform 5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  <p:sp>
              <p:nvSpPr>
                <p:cNvPr id="2671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</p:grpSp>
          <p:cxnSp>
            <p:nvCxnSpPr>
              <p:cNvPr id="49" name="Straight Arrow Connector 48"/>
              <p:cNvCxnSpPr>
                <a:stCxn id="26693" idx="4"/>
              </p:cNvCxnSpPr>
              <p:nvPr/>
            </p:nvCxnSpPr>
            <p:spPr>
              <a:xfrm rot="16200000" flipH="1">
                <a:off x="2231314" y="3372854"/>
                <a:ext cx="796593" cy="9914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701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7" name="Freeform 5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  <p:sp>
              <p:nvSpPr>
                <p:cNvPr id="26708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 rot="5400000">
                <a:off x="5924955" y="3333974"/>
                <a:ext cx="796593" cy="106921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703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5" name="Freeform 53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  <p:sp>
              <p:nvSpPr>
                <p:cNvPr id="26706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</p:grpSp>
          <p:cxnSp>
            <p:nvCxnSpPr>
              <p:cNvPr id="53" name="Straight Arrow Connector 52"/>
              <p:cNvCxnSpPr/>
              <p:nvPr/>
            </p:nvCxnSpPr>
            <p:spPr>
              <a:xfrm rot="16200000" flipH="1">
                <a:off x="6955289" y="3372855"/>
                <a:ext cx="796593" cy="99144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88" name="TextBox 61"/>
            <p:cNvSpPr txBox="1">
              <a:spLocks noChangeArrowheads="1"/>
            </p:cNvSpPr>
            <p:nvPr/>
          </p:nvSpPr>
          <p:spPr bwMode="auto">
            <a:xfrm>
              <a:off x="6858108" y="2895600"/>
              <a:ext cx="1219171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{+e,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+e</a:t>
              </a: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’</a:t>
              </a:r>
              <a:r>
                <a: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}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26689" name="TextBox 62"/>
            <p:cNvSpPr txBox="1">
              <a:spLocks noChangeArrowheads="1"/>
            </p:cNvSpPr>
            <p:nvPr/>
          </p:nvSpPr>
          <p:spPr bwMode="auto">
            <a:xfrm>
              <a:off x="7162800" y="3124200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a</a:t>
              </a:r>
            </a:p>
          </p:txBody>
        </p:sp>
        <p:sp>
          <p:nvSpPr>
            <p:cNvPr id="26690" name="TextBox 63"/>
            <p:cNvSpPr txBox="1">
              <a:spLocks noChangeArrowheads="1"/>
            </p:cNvSpPr>
            <p:nvPr/>
          </p:nvSpPr>
          <p:spPr bwMode="auto">
            <a:xfrm>
              <a:off x="5791191" y="3645932"/>
              <a:ext cx="1752609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P(s | +e,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+e</a:t>
              </a: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’</a:t>
              </a:r>
              <a:r>
                <a: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26691" name="TextBox 64"/>
            <p:cNvSpPr txBox="1">
              <a:spLocks noChangeArrowheads="1"/>
            </p:cNvSpPr>
            <p:nvPr/>
          </p:nvSpPr>
          <p:spPr bwMode="auto">
            <a:xfrm>
              <a:off x="6629400" y="3939064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U</a:t>
              </a:r>
            </a:p>
          </p:txBody>
        </p:sp>
      </p:grpSp>
      <p:pic>
        <p:nvPicPr>
          <p:cNvPr id="67" name="Picture 6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08513"/>
            <a:ext cx="452755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26"/>
          <p:cNvGrpSpPr>
            <a:grpSpLocks/>
          </p:cNvGrpSpPr>
          <p:nvPr/>
        </p:nvGrpSpPr>
        <p:grpSpPr bwMode="auto">
          <a:xfrm>
            <a:off x="7315200" y="4430714"/>
            <a:ext cx="2743200" cy="1556364"/>
            <a:chOff x="6324600" y="4431268"/>
            <a:chExt cx="2743200" cy="1556257"/>
          </a:xfrm>
        </p:grpSpPr>
        <p:grpSp>
          <p:nvGrpSpPr>
            <p:cNvPr id="26637" name="Group 69"/>
            <p:cNvGrpSpPr>
              <a:grpSpLocks/>
            </p:cNvGrpSpPr>
            <p:nvPr/>
          </p:nvGrpSpPr>
          <p:grpSpPr bwMode="auto">
            <a:xfrm>
              <a:off x="6629400" y="5307508"/>
              <a:ext cx="1143000" cy="680017"/>
              <a:chOff x="228600" y="1679295"/>
              <a:chExt cx="8534400" cy="3546755"/>
            </a:xfrm>
          </p:grpSpPr>
          <p:grpSp>
            <p:nvGrpSpPr>
              <p:cNvPr id="26666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5" name="Freeform 8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  <p:sp>
              <p:nvSpPr>
                <p:cNvPr id="26686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</p:grpSp>
          <p:sp>
            <p:nvSpPr>
              <p:cNvPr id="26667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6668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cxnSp>
            <p:nvCxnSpPr>
              <p:cNvPr id="74" name="Straight Arrow Connector 73"/>
              <p:cNvCxnSpPr>
                <a:stCxn id="76" idx="3"/>
                <a:endCxn id="26667" idx="0"/>
              </p:cNvCxnSpPr>
              <p:nvPr/>
            </p:nvCxnSpPr>
            <p:spPr>
              <a:xfrm rot="5400000">
                <a:off x="2917768" y="1353878"/>
                <a:ext cx="761699" cy="23232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6" idx="3"/>
                <a:endCxn id="26668" idx="0"/>
              </p:cNvCxnSpPr>
              <p:nvPr/>
            </p:nvCxnSpPr>
            <p:spPr>
              <a:xfrm rot="16200000" flipH="1">
                <a:off x="5276585" y="1318315"/>
                <a:ext cx="761699" cy="23943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Isosceles Triangle 75"/>
              <p:cNvSpPr/>
              <p:nvPr/>
            </p:nvSpPr>
            <p:spPr>
              <a:xfrm>
                <a:off x="3891284" y="1679295"/>
                <a:ext cx="1137920" cy="45536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cxnSp>
            <p:nvCxnSpPr>
              <p:cNvPr id="77" name="Straight Arrow Connector 76"/>
              <p:cNvCxnSpPr>
                <a:stCxn id="26667" idx="4"/>
              </p:cNvCxnSpPr>
              <p:nvPr/>
            </p:nvCxnSpPr>
            <p:spPr>
              <a:xfrm rot="5400000">
                <a:off x="1202044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3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3" name="Freeform 8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  <p:sp>
              <p:nvSpPr>
                <p:cNvPr id="26684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</p:grpSp>
          <p:cxnSp>
            <p:nvCxnSpPr>
              <p:cNvPr id="79" name="Straight Arrow Connector 78"/>
              <p:cNvCxnSpPr>
                <a:stCxn id="26667" idx="4"/>
              </p:cNvCxnSpPr>
              <p:nvPr/>
            </p:nvCxnSpPr>
            <p:spPr>
              <a:xfrm rot="16200000" flipH="1">
                <a:off x="2227352" y="3377268"/>
                <a:ext cx="803093" cy="9838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5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1" name="Freeform 8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  <p:sp>
              <p:nvSpPr>
                <p:cNvPr id="2668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</p:grpSp>
          <p:cxnSp>
            <p:nvCxnSpPr>
              <p:cNvPr id="81" name="Straight Arrow Connector 80"/>
              <p:cNvCxnSpPr/>
              <p:nvPr/>
            </p:nvCxnSpPr>
            <p:spPr>
              <a:xfrm rot="5400000">
                <a:off x="5919671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7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79" name="Freeform 83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  <p:sp>
              <p:nvSpPr>
                <p:cNvPr id="2668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</p:grpSp>
          <p:cxnSp>
            <p:nvCxnSpPr>
              <p:cNvPr id="83" name="Straight Arrow Connector 82"/>
              <p:cNvCxnSpPr/>
              <p:nvPr/>
            </p:nvCxnSpPr>
            <p:spPr>
              <a:xfrm rot="16200000" flipH="1">
                <a:off x="6950907" y="3371339"/>
                <a:ext cx="803093" cy="9956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8" name="Group 91"/>
            <p:cNvGrpSpPr>
              <a:grpSpLocks/>
            </p:cNvGrpSpPr>
            <p:nvPr/>
          </p:nvGrpSpPr>
          <p:grpSpPr bwMode="auto">
            <a:xfrm>
              <a:off x="7924800" y="5307508"/>
              <a:ext cx="1143000" cy="680017"/>
              <a:chOff x="228600" y="1679295"/>
              <a:chExt cx="8534400" cy="3546755"/>
            </a:xfrm>
          </p:grpSpPr>
          <p:grpSp>
            <p:nvGrpSpPr>
              <p:cNvPr id="26645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4" name="Freeform 111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  <p:sp>
              <p:nvSpPr>
                <p:cNvPr id="26665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</p:grpSp>
          <p:sp>
            <p:nvSpPr>
              <p:cNvPr id="26646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6647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cxnSp>
            <p:nvCxnSpPr>
              <p:cNvPr id="96" name="Straight Arrow Connector 95"/>
              <p:cNvCxnSpPr>
                <a:stCxn id="98" idx="3"/>
                <a:endCxn id="26646" idx="0"/>
              </p:cNvCxnSpPr>
              <p:nvPr/>
            </p:nvCxnSpPr>
            <p:spPr>
              <a:xfrm rot="5400000">
                <a:off x="2917768" y="1353878"/>
                <a:ext cx="761699" cy="23232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98" idx="3"/>
                <a:endCxn id="26647" idx="0"/>
              </p:cNvCxnSpPr>
              <p:nvPr/>
            </p:nvCxnSpPr>
            <p:spPr>
              <a:xfrm rot="16200000" flipH="1">
                <a:off x="5276585" y="1318315"/>
                <a:ext cx="761699" cy="23943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Isosceles Triangle 97"/>
              <p:cNvSpPr/>
              <p:nvPr/>
            </p:nvSpPr>
            <p:spPr>
              <a:xfrm>
                <a:off x="3891284" y="1679295"/>
                <a:ext cx="1137920" cy="45536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cxnSp>
            <p:nvCxnSpPr>
              <p:cNvPr id="99" name="Straight Arrow Connector 98"/>
              <p:cNvCxnSpPr>
                <a:stCxn id="26646" idx="4"/>
              </p:cNvCxnSpPr>
              <p:nvPr/>
            </p:nvCxnSpPr>
            <p:spPr>
              <a:xfrm rot="5400000">
                <a:off x="1202044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2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2" name="Freeform 10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  <p:sp>
              <p:nvSpPr>
                <p:cNvPr id="2666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</p:grpSp>
          <p:cxnSp>
            <p:nvCxnSpPr>
              <p:cNvPr id="101" name="Straight Arrow Connector 100"/>
              <p:cNvCxnSpPr>
                <a:stCxn id="26646" idx="4"/>
              </p:cNvCxnSpPr>
              <p:nvPr/>
            </p:nvCxnSpPr>
            <p:spPr>
              <a:xfrm rot="16200000" flipH="1">
                <a:off x="2227352" y="3377268"/>
                <a:ext cx="803093" cy="9838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4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0" name="Freeform 10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  <p:sp>
              <p:nvSpPr>
                <p:cNvPr id="26661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</p:grpSp>
          <p:cxnSp>
            <p:nvCxnSpPr>
              <p:cNvPr id="103" name="Straight Arrow Connector 102"/>
              <p:cNvCxnSpPr/>
              <p:nvPr/>
            </p:nvCxnSpPr>
            <p:spPr>
              <a:xfrm rot="5400000">
                <a:off x="5919671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6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58" name="Freeform 10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  <p:sp>
              <p:nvSpPr>
                <p:cNvPr id="26659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</p:grpSp>
          <p:cxnSp>
            <p:nvCxnSpPr>
              <p:cNvPr id="105" name="Straight Arrow Connector 104"/>
              <p:cNvCxnSpPr/>
              <p:nvPr/>
            </p:nvCxnSpPr>
            <p:spPr>
              <a:xfrm rot="16200000" flipH="1">
                <a:off x="6950907" y="3371339"/>
                <a:ext cx="803093" cy="9956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39" name="Oval 3"/>
            <p:cNvSpPr>
              <a:spLocks noChangeArrowheads="1"/>
            </p:cNvSpPr>
            <p:nvPr/>
          </p:nvSpPr>
          <p:spPr bwMode="auto">
            <a:xfrm>
              <a:off x="7620000" y="4800600"/>
              <a:ext cx="299471" cy="2015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115" name="Straight Arrow Connector 114"/>
            <p:cNvCxnSpPr>
              <a:stCxn id="26639" idx="4"/>
            </p:cNvCxnSpPr>
            <p:nvPr/>
          </p:nvCxnSpPr>
          <p:spPr>
            <a:xfrm rot="5400000">
              <a:off x="7330292" y="4868574"/>
              <a:ext cx="304779" cy="5730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26639" idx="4"/>
            </p:cNvCxnSpPr>
            <p:nvPr/>
          </p:nvCxnSpPr>
          <p:spPr>
            <a:xfrm rot="16200000" flipH="1">
              <a:off x="7977992" y="4793961"/>
              <a:ext cx="304779" cy="722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42" name="TextBox 120"/>
            <p:cNvSpPr txBox="1">
              <a:spLocks noChangeArrowheads="1"/>
            </p:cNvSpPr>
            <p:nvPr/>
          </p:nvSpPr>
          <p:spPr bwMode="auto">
            <a:xfrm>
              <a:off x="7391400" y="4431268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{+e}</a:t>
              </a:r>
            </a:p>
          </p:txBody>
        </p:sp>
        <p:sp>
          <p:nvSpPr>
            <p:cNvPr id="26643" name="TextBox 121"/>
            <p:cNvSpPr txBox="1">
              <a:spLocks noChangeArrowheads="1"/>
            </p:cNvSpPr>
            <p:nvPr/>
          </p:nvSpPr>
          <p:spPr bwMode="auto">
            <a:xfrm>
              <a:off x="6324600" y="4736577"/>
              <a:ext cx="16002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P(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+e</a:t>
              </a: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’</a:t>
              </a:r>
              <a:r>
                <a: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 </a:t>
              </a:r>
              <a:r>
                <a: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| +e)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26644" name="TextBox 123"/>
            <p:cNvSpPr txBox="1">
              <a:spLocks noChangeArrowheads="1"/>
            </p:cNvSpPr>
            <p:nvPr/>
          </p:nvSpPr>
          <p:spPr bwMode="auto">
            <a:xfrm>
              <a:off x="6400800" y="5029714"/>
              <a:ext cx="1143000" cy="307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{+e, 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e</a:t>
              </a:r>
              <a:r>
                <a:rPr kumimoji="0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’</a:t>
              </a:r>
              <a:r>
                <a:rPr kumimoji="0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}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</p:grpSp>
      <p:sp>
        <p:nvSpPr>
          <p:cNvPr id="114" name="TextBox 121"/>
          <p:cNvSpPr txBox="1">
            <a:spLocks noChangeArrowheads="1"/>
          </p:cNvSpPr>
          <p:nvPr/>
        </p:nvSpPr>
        <p:spPr bwMode="auto">
          <a:xfrm>
            <a:off x="8915400" y="4811713"/>
            <a:ext cx="1600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P(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-e</a:t>
            </a: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| +e)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16" name="TextBox 123"/>
          <p:cNvSpPr txBox="1">
            <a:spLocks noChangeArrowheads="1"/>
          </p:cNvSpPr>
          <p:nvPr/>
        </p:nvSpPr>
        <p:spPr bwMode="auto">
          <a:xfrm>
            <a:off x="9296400" y="5029200"/>
            <a:ext cx="990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{+e,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-e</a:t>
            </a:r>
            <a:r>
              <a:rPr kumimoji="0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17" name="TextBox 62"/>
          <p:cNvSpPr txBox="1">
            <a:spLocks noChangeArrowheads="1"/>
          </p:cNvSpPr>
          <p:nvPr/>
        </p:nvSpPr>
        <p:spPr bwMode="auto">
          <a:xfrm>
            <a:off x="7696200" y="5181600"/>
            <a:ext cx="381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6" grpId="0"/>
      <p:bldP spid="1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VPI Properties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33400" y="1295400"/>
            <a:ext cx="6781800" cy="503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Nonnegative</a:t>
            </a: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Nonadditive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 </a:t>
            </a:r>
          </a:p>
          <a:p>
            <a:pPr marL="457176" marR="0" lvl="1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(think of observing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E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j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 twice)</a:t>
            </a: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Order-independent</a:t>
            </a:r>
          </a:p>
        </p:txBody>
      </p:sp>
      <p:pic>
        <p:nvPicPr>
          <p:cNvPr id="13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705475"/>
            <a:ext cx="6872287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4953000"/>
            <a:ext cx="2438400" cy="1625600"/>
          </a:xfrm>
          <a:prstGeom prst="rect">
            <a:avLst/>
          </a:prstGeom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256088"/>
            <a:ext cx="63023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895600"/>
            <a:ext cx="2397201" cy="1703275"/>
          </a:xfrm>
          <a:prstGeom prst="rect">
            <a:avLst/>
          </a:prstGeom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33600"/>
            <a:ext cx="338296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371600"/>
            <a:ext cx="4114800" cy="123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2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Quick VPI Questions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5638800" cy="50292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The soup of the day is either clam chowder or split pea, but you </a:t>
            </a:r>
            <a:r>
              <a:rPr lang="en-US" sz="2400" dirty="0" err="1">
                <a:ea typeface="ＭＳ Ｐゴシック" pitchFamily="34" charset="-128"/>
              </a:rPr>
              <a:t>wouldn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t order either one.  What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s the value of knowing which it is?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There are two kinds of plastic forks at a picnic.  One kind is slightly sturdier.  What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s the value of knowing which?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You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re playing the lottery.  The prize will be $0 or $100.  You can play any number between 1 and 100 (chance of winning is 1%).  What is the value of knowing the winning number?</a:t>
            </a: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219200"/>
            <a:ext cx="2674752" cy="190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124200"/>
            <a:ext cx="2237802" cy="18279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5029200"/>
            <a:ext cx="2438399" cy="1393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Value of Imperfect Information?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0" y="1676400"/>
            <a:ext cx="5080000" cy="4576764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No such thing</a:t>
            </a:r>
          </a:p>
          <a:p>
            <a:pPr lvl="4"/>
            <a:endParaRPr lang="en-US" sz="12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Information corresponds to the observation of a node in the decision network</a:t>
            </a:r>
          </a:p>
          <a:p>
            <a:pPr lvl="5"/>
            <a:endParaRPr lang="en-US" sz="12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If data is “noisy” that just means we don’t observe the original variable, but another variable which is a noisy version of the original one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05000"/>
            <a:ext cx="6027517" cy="30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673627"/>
            <a:ext cx="5715000" cy="318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VPI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5689600" cy="3860799"/>
          </a:xfrm>
        </p:spPr>
        <p:txBody>
          <a:bodyPr/>
          <a:lstStyle/>
          <a:p>
            <a:r>
              <a:rPr lang="en-US" sz="2400" dirty="0"/>
              <a:t>VPI(</a:t>
            </a:r>
            <a:r>
              <a:rPr lang="en-US" sz="2400" dirty="0" err="1"/>
              <a:t>OilLoc</a:t>
            </a:r>
            <a:r>
              <a:rPr lang="en-US" sz="2400" dirty="0"/>
              <a:t>) ?</a:t>
            </a:r>
          </a:p>
          <a:p>
            <a:endParaRPr lang="en-US" sz="2400" dirty="0"/>
          </a:p>
          <a:p>
            <a:r>
              <a:rPr lang="en-US" sz="2400" dirty="0"/>
              <a:t>VPI(</a:t>
            </a:r>
            <a:r>
              <a:rPr lang="en-US" sz="2400" dirty="0" err="1"/>
              <a:t>ScoutingReport</a:t>
            </a:r>
            <a:r>
              <a:rPr lang="en-US" sz="2400" dirty="0"/>
              <a:t>) ?</a:t>
            </a:r>
          </a:p>
          <a:p>
            <a:endParaRPr lang="en-US" sz="2400" dirty="0"/>
          </a:p>
          <a:p>
            <a:r>
              <a:rPr lang="en-US" sz="2400" dirty="0"/>
              <a:t>VPI(Scout) ?</a:t>
            </a:r>
          </a:p>
          <a:p>
            <a:endParaRPr lang="en-US" sz="2400" dirty="0"/>
          </a:p>
          <a:p>
            <a:r>
              <a:rPr lang="en-US" sz="2400" dirty="0"/>
              <a:t>VPI(Scout | </a:t>
            </a:r>
            <a:r>
              <a:rPr lang="en-US" sz="2400" dirty="0" err="1"/>
              <a:t>ScoutingReport</a:t>
            </a:r>
            <a:r>
              <a:rPr lang="en-US" sz="2400" dirty="0"/>
              <a:t>) 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Generally: </a:t>
            </a:r>
          </a:p>
          <a:p>
            <a:pPr marL="457176" lvl="1" indent="0">
              <a:buNone/>
            </a:pPr>
            <a:r>
              <a:rPr lang="en-US" sz="2000" dirty="0"/>
              <a:t>If          Parents(U)        Z   |   </a:t>
            </a:r>
            <a:r>
              <a:rPr lang="en-US" sz="2000" dirty="0" err="1"/>
              <a:t>CurrentEvidence</a:t>
            </a:r>
            <a:endParaRPr lang="en-US" sz="2000" dirty="0"/>
          </a:p>
          <a:p>
            <a:pPr marL="457176" lvl="1" indent="0">
              <a:buNone/>
            </a:pPr>
            <a:r>
              <a:rPr lang="en-US" sz="2000" dirty="0"/>
              <a:t>Then    VPI( Z | </a:t>
            </a:r>
            <a:r>
              <a:rPr lang="en-US" sz="2000" dirty="0" err="1"/>
              <a:t>CurrentEvidence</a:t>
            </a:r>
            <a:r>
              <a:rPr lang="en-US" sz="2000" dirty="0"/>
              <a:t>) = 0 </a:t>
            </a:r>
          </a:p>
        </p:txBody>
      </p: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6705600" y="1371600"/>
            <a:ext cx="2514600" cy="1412875"/>
            <a:chOff x="6400800" y="2046288"/>
            <a:chExt cx="2514600" cy="1412875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6553200" y="2884488"/>
              <a:ext cx="9144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rPr>
                <a:t>OilLoc</a:t>
              </a: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6400800" y="2046288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rPr>
                <a:t>DrillLoc</a:t>
              </a:r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8077200" y="2427288"/>
              <a:ext cx="838200" cy="533400"/>
              <a:chOff x="4368" y="1728"/>
              <a:chExt cx="528" cy="336"/>
            </a:xfrm>
          </p:grpSpPr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endParaRPr>
              </a:p>
            </p:txBody>
          </p:sp>
          <p:sp>
            <p:nvSpPr>
              <p:cNvPr id="12" name="Text Box 8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ＭＳ Ｐゴシック" pitchFamily="34" charset="-128"/>
                    <a:cs typeface="Calibri" pitchFamily="34" charset="0"/>
                  </a:rPr>
                  <a:t>U</a:t>
                </a:r>
              </a:p>
            </p:txBody>
          </p:sp>
        </p:grpSp>
        <p:cxnSp>
          <p:nvCxnSpPr>
            <p:cNvPr id="9" name="AutoShape 9"/>
            <p:cNvCxnSpPr>
              <a:cxnSpLocks noChangeShapeType="1"/>
              <a:stCxn id="7" idx="3"/>
            </p:cNvCxnSpPr>
            <p:nvPr/>
          </p:nvCxnSpPr>
          <p:spPr bwMode="auto">
            <a:xfrm>
              <a:off x="7558088" y="2312988"/>
              <a:ext cx="504825" cy="381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" name="AutoShape 10"/>
            <p:cNvCxnSpPr>
              <a:cxnSpLocks noChangeShapeType="1"/>
              <a:stCxn id="6" idx="6"/>
            </p:cNvCxnSpPr>
            <p:nvPr/>
          </p:nvCxnSpPr>
          <p:spPr bwMode="auto">
            <a:xfrm flipV="1">
              <a:off x="7481888" y="2693988"/>
              <a:ext cx="581025" cy="47783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4" name="Oval 4"/>
          <p:cNvSpPr>
            <a:spLocks noChangeArrowheads="1"/>
          </p:cNvSpPr>
          <p:nvPr/>
        </p:nvSpPr>
        <p:spPr bwMode="auto">
          <a:xfrm>
            <a:off x="6172200" y="3352800"/>
            <a:ext cx="914400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Scouting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Report</a:t>
            </a:r>
          </a:p>
        </p:txBody>
      </p:sp>
      <p:sp>
        <p:nvSpPr>
          <p:cNvPr id="15" name="Oval 4"/>
          <p:cNvSpPr>
            <a:spLocks noChangeArrowheads="1"/>
          </p:cNvSpPr>
          <p:nvPr/>
        </p:nvSpPr>
        <p:spPr bwMode="auto">
          <a:xfrm>
            <a:off x="5410200" y="2209800"/>
            <a:ext cx="914400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Scout</a:t>
            </a:r>
          </a:p>
        </p:txBody>
      </p:sp>
      <p:cxnSp>
        <p:nvCxnSpPr>
          <p:cNvPr id="16" name="AutoShape 10"/>
          <p:cNvCxnSpPr>
            <a:cxnSpLocks noChangeShapeType="1"/>
            <a:stCxn id="6" idx="4"/>
            <a:endCxn id="14" idx="0"/>
          </p:cNvCxnSpPr>
          <p:nvPr/>
        </p:nvCxnSpPr>
        <p:spPr bwMode="auto">
          <a:xfrm flipH="1">
            <a:off x="6629400" y="2784475"/>
            <a:ext cx="68580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" name="AutoShape 10"/>
          <p:cNvCxnSpPr>
            <a:cxnSpLocks noChangeShapeType="1"/>
            <a:stCxn id="15" idx="4"/>
            <a:endCxn id="14" idx="0"/>
          </p:cNvCxnSpPr>
          <p:nvPr/>
        </p:nvCxnSpPr>
        <p:spPr bwMode="auto">
          <a:xfrm>
            <a:off x="5867400" y="2784475"/>
            <a:ext cx="76200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8" name="Straight Connector 27"/>
          <p:cNvCxnSpPr/>
          <p:nvPr/>
        </p:nvCxnSpPr>
        <p:spPr>
          <a:xfrm>
            <a:off x="2971800" y="5867400"/>
            <a:ext cx="0" cy="22860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048000" y="5867400"/>
            <a:ext cx="0" cy="22860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860364" y="6096000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0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POMDPs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00199"/>
            <a:ext cx="9571699" cy="50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57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POMDPs</a:t>
            </a:r>
          </a:p>
        </p:txBody>
      </p:sp>
      <p:sp>
        <p:nvSpPr>
          <p:cNvPr id="144486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524000"/>
            <a:ext cx="72390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MDPs have: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States 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Actions 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Transition function P(s</a:t>
            </a:r>
            <a:r>
              <a:rPr lang="ja-JP" altLang="en-US" sz="20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|</a:t>
            </a:r>
            <a:r>
              <a:rPr lang="en-US" altLang="ja-JP" sz="2000" dirty="0" err="1">
                <a:latin typeface="Calibri"/>
                <a:ea typeface="ＭＳ Ｐゴシック" pitchFamily="34" charset="-128"/>
                <a:cs typeface="Calibri"/>
              </a:rPr>
              <a:t>s,a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) (or T(</a:t>
            </a:r>
            <a:r>
              <a:rPr lang="en-US" altLang="ja-JP" sz="2000" dirty="0" err="1"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ja-JP" altLang="en-US" sz="20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))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Rewards R(</a:t>
            </a:r>
            <a:r>
              <a:rPr lang="en-US" sz="2000" dirty="0" err="1"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ja-JP" altLang="en-US" sz="20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POMDPs add: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Observations O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Observation function P(</a:t>
            </a:r>
            <a:r>
              <a:rPr lang="en-US" sz="2000" dirty="0" err="1">
                <a:latin typeface="Calibri"/>
                <a:ea typeface="ＭＳ Ｐゴシック" pitchFamily="34" charset="-128"/>
                <a:cs typeface="Calibri"/>
              </a:rPr>
              <a:t>o|s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) (or O(</a:t>
            </a:r>
            <a:r>
              <a:rPr lang="en-US" sz="2000" dirty="0" err="1">
                <a:latin typeface="Calibri"/>
                <a:ea typeface="ＭＳ Ｐゴシック" pitchFamily="34" charset="-128"/>
                <a:cs typeface="Calibri"/>
              </a:rPr>
              <a:t>s,o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))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POMDPs are MDPs over belief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	states b (distributions over S)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 err="1">
                <a:latin typeface="Calibri"/>
                <a:ea typeface="ＭＳ Ｐゴシック" pitchFamily="34" charset="-128"/>
                <a:cs typeface="Calibri"/>
              </a:rPr>
              <a:t>ll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be able to say more in a few lectures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9699" name="Group 4"/>
          <p:cNvGrpSpPr>
            <a:grpSpLocks/>
          </p:cNvGrpSpPr>
          <p:nvPr/>
        </p:nvGrpSpPr>
        <p:grpSpPr bwMode="auto">
          <a:xfrm>
            <a:off x="7772400" y="1447800"/>
            <a:ext cx="2209800" cy="2032000"/>
            <a:chOff x="2400" y="1401"/>
            <a:chExt cx="1392" cy="1280"/>
          </a:xfrm>
        </p:grpSpPr>
        <p:sp>
          <p:nvSpPr>
            <p:cNvPr id="29720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grpSp>
          <p:nvGrpSpPr>
            <p:cNvPr id="29721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9734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9735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9736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9737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29722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grpSp>
          <p:nvGrpSpPr>
            <p:cNvPr id="29723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9730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9731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9732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9733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29724" name="Text Box 17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a</a:t>
              </a:r>
            </a:p>
          </p:txBody>
        </p:sp>
        <p:sp>
          <p:nvSpPr>
            <p:cNvPr id="29725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</a:t>
              </a:r>
            </a:p>
          </p:txBody>
        </p:sp>
        <p:sp>
          <p:nvSpPr>
            <p:cNvPr id="29726" name="Text Box 19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s, a</a:t>
              </a:r>
            </a:p>
          </p:txBody>
        </p:sp>
        <p:sp>
          <p:nvSpPr>
            <p:cNvPr id="29727" name="Text Box 20"/>
            <p:cNvSpPr txBox="1">
              <a:spLocks noChangeArrowheads="1"/>
            </p:cNvSpPr>
            <p:nvPr/>
          </p:nvSpPr>
          <p:spPr bwMode="auto">
            <a:xfrm>
              <a:off x="2616" y="2261"/>
              <a:ext cx="5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s,a,s</a:t>
              </a:r>
              <a:r>
                <a:rPr kumimoji="0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’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29728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29729" name="Text Box 22"/>
            <p:cNvSpPr txBox="1">
              <a:spLocks noChangeArrowheads="1"/>
            </p:cNvSpPr>
            <p:nvPr/>
          </p:nvSpPr>
          <p:spPr bwMode="auto">
            <a:xfrm>
              <a:off x="3173" y="2448"/>
              <a:ext cx="2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</a:t>
              </a: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’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7696200" y="3581400"/>
            <a:ext cx="2209800" cy="2032000"/>
            <a:chOff x="2400" y="1401"/>
            <a:chExt cx="1392" cy="1280"/>
          </a:xfrm>
        </p:grpSpPr>
        <p:sp>
          <p:nvSpPr>
            <p:cNvPr id="29702" name="AutoShape 24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grpSp>
          <p:nvGrpSpPr>
            <p:cNvPr id="29703" name="Group 25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9716" name="Line 26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9717" name="Line 27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9718" name="Line 28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9719" name="Line 29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29704" name="Oval 30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grpSp>
          <p:nvGrpSpPr>
            <p:cNvPr id="29705" name="Group 31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9712" name="Line 32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9713" name="Line 33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9714" name="Line 34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9715" name="Line 35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29706" name="Text Box 36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a</a:t>
              </a:r>
            </a:p>
          </p:txBody>
        </p:sp>
        <p:sp>
          <p:nvSpPr>
            <p:cNvPr id="29707" name="Text Box 37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b</a:t>
              </a:r>
            </a:p>
          </p:txBody>
        </p:sp>
        <p:sp>
          <p:nvSpPr>
            <p:cNvPr id="29708" name="Text Box 38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b, a</a:t>
              </a:r>
            </a:p>
          </p:txBody>
        </p:sp>
        <p:sp>
          <p:nvSpPr>
            <p:cNvPr id="29709" name="Text Box 39"/>
            <p:cNvSpPr txBox="1">
              <a:spLocks noChangeArrowheads="1"/>
            </p:cNvSpPr>
            <p:nvPr/>
          </p:nvSpPr>
          <p:spPr bwMode="auto">
            <a:xfrm>
              <a:off x="2616" y="2261"/>
              <a:ext cx="5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     o</a:t>
              </a:r>
            </a:p>
          </p:txBody>
        </p:sp>
        <p:sp>
          <p:nvSpPr>
            <p:cNvPr id="29710" name="AutoShape 40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29711" name="Text Box 41"/>
            <p:cNvSpPr txBox="1">
              <a:spLocks noChangeArrowheads="1"/>
            </p:cNvSpPr>
            <p:nvPr/>
          </p:nvSpPr>
          <p:spPr bwMode="auto">
            <a:xfrm>
              <a:off x="3173" y="2448"/>
              <a:ext cx="2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b</a:t>
              </a: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’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229600" y="5562600"/>
            <a:ext cx="1633538" cy="1066800"/>
            <a:chOff x="4656" y="3504"/>
            <a:chExt cx="1029" cy="672"/>
          </a:xfrm>
        </p:grpSpPr>
        <p:sp>
          <p:nvSpPr>
            <p:cNvPr id="30795" name="Line 3"/>
            <p:cNvSpPr>
              <a:spLocks noChangeShapeType="1"/>
            </p:cNvSpPr>
            <p:nvPr/>
          </p:nvSpPr>
          <p:spPr bwMode="auto">
            <a:xfrm>
              <a:off x="4676" y="3504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grpSp>
          <p:nvGrpSpPr>
            <p:cNvPr id="30796" name="Group 4"/>
            <p:cNvGrpSpPr>
              <a:grpSpLocks/>
            </p:cNvGrpSpPr>
            <p:nvPr/>
          </p:nvGrpSpPr>
          <p:grpSpPr bwMode="auto">
            <a:xfrm>
              <a:off x="4656" y="3528"/>
              <a:ext cx="1029" cy="648"/>
              <a:chOff x="4656" y="3528"/>
              <a:chExt cx="1029" cy="648"/>
            </a:xfrm>
          </p:grpSpPr>
          <p:grpSp>
            <p:nvGrpSpPr>
              <p:cNvPr id="30797" name="Group 5"/>
              <p:cNvGrpSpPr>
                <a:grpSpLocks/>
              </p:cNvGrpSpPr>
              <p:nvPr/>
            </p:nvGrpSpPr>
            <p:grpSpPr bwMode="auto">
              <a:xfrm>
                <a:off x="5108" y="3936"/>
                <a:ext cx="577" cy="240"/>
                <a:chOff x="5108" y="3936"/>
                <a:chExt cx="577" cy="386"/>
              </a:xfrm>
            </p:grpSpPr>
            <p:sp>
              <p:nvSpPr>
                <p:cNvPr id="30802" name="Line 6"/>
                <p:cNvSpPr>
                  <a:spLocks noChangeShapeType="1"/>
                </p:cNvSpPr>
                <p:nvPr/>
              </p:nvSpPr>
              <p:spPr bwMode="auto">
                <a:xfrm>
                  <a:off x="5146" y="3936"/>
                  <a:ext cx="1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  <p:sp>
              <p:nvSpPr>
                <p:cNvPr id="30803" name="Line 7"/>
                <p:cNvSpPr>
                  <a:spLocks noChangeShapeType="1"/>
                </p:cNvSpPr>
                <p:nvPr/>
              </p:nvSpPr>
              <p:spPr bwMode="auto">
                <a:xfrm>
                  <a:off x="5146" y="3936"/>
                  <a:ext cx="539" cy="3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  <p:sp>
              <p:nvSpPr>
                <p:cNvPr id="30804" name="Line 8"/>
                <p:cNvSpPr>
                  <a:spLocks noChangeShapeType="1"/>
                </p:cNvSpPr>
                <p:nvPr/>
              </p:nvSpPr>
              <p:spPr bwMode="auto">
                <a:xfrm>
                  <a:off x="5146" y="3936"/>
                  <a:ext cx="187" cy="38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  <p:sp>
              <p:nvSpPr>
                <p:cNvPr id="30805" name="Arc 9"/>
                <p:cNvSpPr>
                  <a:spLocks/>
                </p:cNvSpPr>
                <p:nvPr/>
              </p:nvSpPr>
              <p:spPr bwMode="auto">
                <a:xfrm rot="5400000">
                  <a:off x="5324" y="3912"/>
                  <a:ext cx="48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10800000" vert="eaVert"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itchFamily="34" charset="-128"/>
                    <a:cs typeface="Calibri"/>
                  </a:endParaRPr>
                </a:p>
              </p:txBody>
            </p:sp>
          </p:grpSp>
          <p:sp>
            <p:nvSpPr>
              <p:cNvPr id="30798" name="Line 10"/>
              <p:cNvSpPr>
                <a:spLocks noChangeShapeType="1"/>
              </p:cNvSpPr>
              <p:nvPr/>
            </p:nvSpPr>
            <p:spPr bwMode="auto">
              <a:xfrm>
                <a:off x="4656" y="3528"/>
                <a:ext cx="644" cy="3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30799" name="Line 11"/>
              <p:cNvSpPr>
                <a:spLocks noChangeShapeType="1"/>
              </p:cNvSpPr>
              <p:nvPr/>
            </p:nvSpPr>
            <p:spPr bwMode="auto">
              <a:xfrm>
                <a:off x="4676" y="3528"/>
                <a:ext cx="288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30800" name="Arc 12"/>
              <p:cNvSpPr>
                <a:spLocks/>
              </p:cNvSpPr>
              <p:nvPr/>
            </p:nvSpPr>
            <p:spPr bwMode="auto">
              <a:xfrm rot="5400000">
                <a:off x="4844" y="3528"/>
                <a:ext cx="144" cy="2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30801" name="Oval 13"/>
              <p:cNvSpPr>
                <a:spLocks noChangeArrowheads="1"/>
              </p:cNvSpPr>
              <p:nvPr/>
            </p:nvSpPr>
            <p:spPr bwMode="auto">
              <a:xfrm>
                <a:off x="5060" y="3840"/>
                <a:ext cx="129" cy="129"/>
              </a:xfrm>
              <a:prstGeom prst="ellipse">
                <a:avLst/>
              </a:prstGeom>
              <a:solidFill>
                <a:srgbClr val="3333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</p:grpSp>
      <p:sp>
        <p:nvSpPr>
          <p:cNvPr id="1445902" name="Rectangle 14"/>
          <p:cNvSpPr>
            <a:spLocks noChangeArrowheads="1"/>
          </p:cNvSpPr>
          <p:nvPr/>
        </p:nvSpPr>
        <p:spPr bwMode="auto">
          <a:xfrm>
            <a:off x="8229600" y="5486400"/>
            <a:ext cx="1752600" cy="1371600"/>
          </a:xfrm>
          <a:prstGeom prst="rect">
            <a:avLst/>
          </a:prstGeom>
          <a:solidFill>
            <a:schemeClr val="bg1">
              <a:alpha val="74901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03" name="Line 15"/>
          <p:cNvSpPr>
            <a:spLocks noChangeShapeType="1"/>
          </p:cNvSpPr>
          <p:nvPr/>
        </p:nvSpPr>
        <p:spPr bwMode="auto">
          <a:xfrm>
            <a:off x="7239000" y="4114800"/>
            <a:ext cx="685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30724" name="Rectangle 16"/>
          <p:cNvSpPr>
            <a:spLocks noGrp="1" noChangeArrowheads="1"/>
          </p:cNvSpPr>
          <p:nvPr>
            <p:ph type="title"/>
          </p:nvPr>
        </p:nvSpPr>
        <p:spPr>
          <a:xfrm>
            <a:off x="20067" y="-11442"/>
            <a:ext cx="12192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Example: Ghostbusters</a:t>
            </a:r>
          </a:p>
        </p:txBody>
      </p:sp>
      <p:sp>
        <p:nvSpPr>
          <p:cNvPr id="1445905" name="Rectangle 17"/>
          <p:cNvSpPr>
            <a:spLocks noGrp="1" noChangeArrowheads="1"/>
          </p:cNvSpPr>
          <p:nvPr>
            <p:ph idx="1"/>
          </p:nvPr>
        </p:nvSpPr>
        <p:spPr>
          <a:xfrm>
            <a:off x="1143000" y="1447800"/>
            <a:ext cx="42672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>
                <a:latin typeface="Calibri"/>
                <a:ea typeface="ＭＳ Ｐゴシック" pitchFamily="34" charset="-128"/>
                <a:cs typeface="Calibri"/>
              </a:rPr>
              <a:t>In (static) Ghostbusters: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Belief state determined by evidence to date {e}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Tree really over evidence sets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Probabilistic reasoning needed to predict new evidence given past evidence</a:t>
            </a:r>
          </a:p>
          <a:p>
            <a:pPr eaLnBrk="1" hangingPunct="1">
              <a:lnSpc>
                <a:spcPct val="80000"/>
              </a:lnSpc>
            </a:pPr>
            <a:endParaRPr lang="en-US" sz="240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>
                <a:latin typeface="Calibri"/>
                <a:ea typeface="ＭＳ Ｐゴシック" pitchFamily="34" charset="-128"/>
                <a:cs typeface="Calibri"/>
              </a:rPr>
              <a:t>Solving POMDPs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One way: use truncated expectimax to compute approximate value of 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What if you only considered busting or one sense followed by a bust?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You get a VPI-based agent!</a:t>
            </a:r>
          </a:p>
          <a:p>
            <a:pPr lvl="1" eaLnBrk="1" hangingPunct="1">
              <a:lnSpc>
                <a:spcPct val="80000"/>
              </a:lnSpc>
            </a:pPr>
            <a:endParaRPr lang="en-US" sz="200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7696200" y="1447800"/>
            <a:ext cx="2209800" cy="2028825"/>
            <a:chOff x="3648" y="1008"/>
            <a:chExt cx="1392" cy="1278"/>
          </a:xfrm>
        </p:grpSpPr>
        <p:sp>
          <p:nvSpPr>
            <p:cNvPr id="30777" name="AutoShape 19"/>
            <p:cNvSpPr>
              <a:spLocks noChangeArrowheads="1"/>
            </p:cNvSpPr>
            <p:nvPr/>
          </p:nvSpPr>
          <p:spPr bwMode="auto">
            <a:xfrm>
              <a:off x="4318" y="1095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grpSp>
          <p:nvGrpSpPr>
            <p:cNvPr id="30778" name="Group 20"/>
            <p:cNvGrpSpPr>
              <a:grpSpLocks/>
            </p:cNvGrpSpPr>
            <p:nvPr/>
          </p:nvGrpSpPr>
          <p:grpSpPr bwMode="auto">
            <a:xfrm>
              <a:off x="3777" y="1224"/>
              <a:ext cx="1263" cy="361"/>
              <a:chOff x="1584" y="1680"/>
              <a:chExt cx="2352" cy="336"/>
            </a:xfrm>
          </p:grpSpPr>
          <p:sp>
            <p:nvSpPr>
              <p:cNvPr id="30791" name="Line 21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30792" name="Line 22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30793" name="Line 23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30794" name="Line 2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30779" name="Oval 25"/>
            <p:cNvSpPr>
              <a:spLocks noChangeArrowheads="1"/>
            </p:cNvSpPr>
            <p:nvPr/>
          </p:nvSpPr>
          <p:spPr bwMode="auto">
            <a:xfrm>
              <a:off x="4112" y="1585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grpSp>
          <p:nvGrpSpPr>
            <p:cNvPr id="30780" name="Group 26"/>
            <p:cNvGrpSpPr>
              <a:grpSpLocks/>
            </p:cNvGrpSpPr>
            <p:nvPr/>
          </p:nvGrpSpPr>
          <p:grpSpPr bwMode="auto">
            <a:xfrm>
              <a:off x="3648" y="1714"/>
              <a:ext cx="1057" cy="386"/>
              <a:chOff x="1536" y="2400"/>
              <a:chExt cx="1584" cy="624"/>
            </a:xfrm>
          </p:grpSpPr>
          <p:sp>
            <p:nvSpPr>
              <p:cNvPr id="30787" name="Line 27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30788" name="Line 28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30789" name="Line 29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30790" name="Line 3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30781" name="Text Box 31"/>
            <p:cNvSpPr txBox="1">
              <a:spLocks noChangeArrowheads="1"/>
            </p:cNvSpPr>
            <p:nvPr/>
          </p:nvSpPr>
          <p:spPr bwMode="auto">
            <a:xfrm>
              <a:off x="4272" y="1287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a</a:t>
              </a:r>
            </a:p>
          </p:txBody>
        </p:sp>
        <p:sp>
          <p:nvSpPr>
            <p:cNvPr id="30782" name="Text Box 32"/>
            <p:cNvSpPr txBox="1">
              <a:spLocks noChangeArrowheads="1"/>
            </p:cNvSpPr>
            <p:nvPr/>
          </p:nvSpPr>
          <p:spPr bwMode="auto">
            <a:xfrm>
              <a:off x="4464" y="1008"/>
              <a:ext cx="4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{e}</a:t>
              </a:r>
            </a:p>
          </p:txBody>
        </p:sp>
        <p:sp>
          <p:nvSpPr>
            <p:cNvPr id="30783" name="Text Box 33"/>
            <p:cNvSpPr txBox="1">
              <a:spLocks noChangeArrowheads="1"/>
            </p:cNvSpPr>
            <p:nvPr/>
          </p:nvSpPr>
          <p:spPr bwMode="auto">
            <a:xfrm>
              <a:off x="4224" y="1527"/>
              <a:ext cx="5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e, a</a:t>
              </a:r>
            </a:p>
          </p:txBody>
        </p:sp>
        <p:sp>
          <p:nvSpPr>
            <p:cNvPr id="30784" name="Text Box 34"/>
            <p:cNvSpPr txBox="1">
              <a:spLocks noChangeArrowheads="1"/>
            </p:cNvSpPr>
            <p:nvPr/>
          </p:nvSpPr>
          <p:spPr bwMode="auto">
            <a:xfrm>
              <a:off x="3864" y="1868"/>
              <a:ext cx="5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    e</a:t>
              </a: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’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30785" name="AutoShape 35"/>
            <p:cNvSpPr>
              <a:spLocks noChangeArrowheads="1"/>
            </p:cNvSpPr>
            <p:nvPr/>
          </p:nvSpPr>
          <p:spPr bwMode="auto">
            <a:xfrm>
              <a:off x="4267" y="2106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30786" name="Text Box 36"/>
            <p:cNvSpPr txBox="1">
              <a:spLocks noChangeArrowheads="1"/>
            </p:cNvSpPr>
            <p:nvPr/>
          </p:nvSpPr>
          <p:spPr bwMode="auto">
            <a:xfrm>
              <a:off x="4325" y="2055"/>
              <a:ext cx="57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{e, e</a:t>
              </a:r>
              <a:r>
                <a:rPr kumimoji="0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’</a:t>
              </a:r>
              <a:r>
                <a: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}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</p:grpSp>
      <p:grpSp>
        <p:nvGrpSpPr>
          <p:cNvPr id="30727" name="Group 37"/>
          <p:cNvGrpSpPr>
            <a:grpSpLocks/>
          </p:cNvGrpSpPr>
          <p:nvPr/>
        </p:nvGrpSpPr>
        <p:grpSpPr bwMode="auto">
          <a:xfrm>
            <a:off x="5486400" y="1447800"/>
            <a:ext cx="2209800" cy="2032000"/>
            <a:chOff x="2400" y="1401"/>
            <a:chExt cx="1392" cy="1280"/>
          </a:xfrm>
        </p:grpSpPr>
        <p:sp>
          <p:nvSpPr>
            <p:cNvPr id="30759" name="AutoShape 38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grpSp>
          <p:nvGrpSpPr>
            <p:cNvPr id="30760" name="Group 39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30773" name="Line 40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30774" name="Line 41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30775" name="Line 42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30776" name="Line 43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30761" name="Oval 44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grpSp>
          <p:nvGrpSpPr>
            <p:cNvPr id="30762" name="Group 45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0769" name="Line 46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30770" name="Line 47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30771" name="Line 48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30772" name="Line 49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30763" name="Text Box 50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a</a:t>
              </a:r>
            </a:p>
          </p:txBody>
        </p:sp>
        <p:sp>
          <p:nvSpPr>
            <p:cNvPr id="30764" name="Text Box 51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b</a:t>
              </a:r>
            </a:p>
          </p:txBody>
        </p:sp>
        <p:sp>
          <p:nvSpPr>
            <p:cNvPr id="30765" name="Text Box 52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b, a</a:t>
              </a:r>
            </a:p>
          </p:txBody>
        </p:sp>
        <p:sp>
          <p:nvSpPr>
            <p:cNvPr id="30767" name="AutoShape 54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30768" name="Text Box 55"/>
            <p:cNvSpPr txBox="1">
              <a:spLocks noChangeArrowheads="1"/>
            </p:cNvSpPr>
            <p:nvPr/>
          </p:nvSpPr>
          <p:spPr bwMode="auto">
            <a:xfrm>
              <a:off x="3120" y="2448"/>
              <a:ext cx="33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b</a:t>
              </a: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’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</p:grpSp>
      <p:sp>
        <p:nvSpPr>
          <p:cNvPr id="1445944" name="AutoShape 56"/>
          <p:cNvSpPr>
            <a:spLocks noChangeArrowheads="1"/>
          </p:cNvSpPr>
          <p:nvPr/>
        </p:nvSpPr>
        <p:spPr bwMode="auto">
          <a:xfrm>
            <a:off x="7083425" y="3948113"/>
            <a:ext cx="246063" cy="196850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45" name="Line 57"/>
          <p:cNvSpPr>
            <a:spLocks noChangeShapeType="1"/>
          </p:cNvSpPr>
          <p:nvPr/>
        </p:nvSpPr>
        <p:spPr bwMode="auto">
          <a:xfrm flipH="1">
            <a:off x="6224588" y="4152900"/>
            <a:ext cx="982662" cy="5730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46" name="Line 58"/>
          <p:cNvSpPr>
            <a:spLocks noChangeShapeType="1"/>
          </p:cNvSpPr>
          <p:nvPr/>
        </p:nvSpPr>
        <p:spPr bwMode="auto">
          <a:xfrm>
            <a:off x="7207250" y="4152900"/>
            <a:ext cx="1022350" cy="4905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47" name="Line 59"/>
          <p:cNvSpPr>
            <a:spLocks noChangeShapeType="1"/>
          </p:cNvSpPr>
          <p:nvPr/>
        </p:nvSpPr>
        <p:spPr bwMode="auto">
          <a:xfrm flipH="1">
            <a:off x="6477000" y="4152900"/>
            <a:ext cx="730250" cy="571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48" name="Line 60"/>
          <p:cNvSpPr>
            <a:spLocks noChangeShapeType="1"/>
          </p:cNvSpPr>
          <p:nvPr/>
        </p:nvSpPr>
        <p:spPr bwMode="auto">
          <a:xfrm flipH="1">
            <a:off x="6781800" y="4152900"/>
            <a:ext cx="425450" cy="5715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49" name="Line 61"/>
          <p:cNvSpPr>
            <a:spLocks noChangeShapeType="1"/>
          </p:cNvSpPr>
          <p:nvPr/>
        </p:nvSpPr>
        <p:spPr bwMode="auto">
          <a:xfrm>
            <a:off x="7985125" y="4800600"/>
            <a:ext cx="15875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50" name="Line 62"/>
          <p:cNvSpPr>
            <a:spLocks noChangeShapeType="1"/>
          </p:cNvSpPr>
          <p:nvPr/>
        </p:nvSpPr>
        <p:spPr bwMode="auto">
          <a:xfrm>
            <a:off x="7985125" y="4800600"/>
            <a:ext cx="855663" cy="612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51" name="Line 63"/>
          <p:cNvSpPr>
            <a:spLocks noChangeShapeType="1"/>
          </p:cNvSpPr>
          <p:nvPr/>
        </p:nvSpPr>
        <p:spPr bwMode="auto">
          <a:xfrm flipH="1">
            <a:off x="7677150" y="4800600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52" name="Line 64"/>
          <p:cNvSpPr>
            <a:spLocks noChangeShapeType="1"/>
          </p:cNvSpPr>
          <p:nvPr/>
        </p:nvSpPr>
        <p:spPr bwMode="auto">
          <a:xfrm>
            <a:off x="7985125" y="4800600"/>
            <a:ext cx="296863" cy="612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53" name="Text Box 65"/>
          <p:cNvSpPr txBox="1">
            <a:spLocks noChangeArrowheads="1"/>
          </p:cNvSpPr>
          <p:nvPr/>
        </p:nvSpPr>
        <p:spPr bwMode="auto">
          <a:xfrm>
            <a:off x="5791200" y="4129088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a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bust</a:t>
            </a:r>
          </a:p>
        </p:txBody>
      </p:sp>
      <p:sp>
        <p:nvSpPr>
          <p:cNvPr id="1445954" name="Text Box 66"/>
          <p:cNvSpPr txBox="1">
            <a:spLocks noChangeArrowheads="1"/>
          </p:cNvSpPr>
          <p:nvPr/>
        </p:nvSpPr>
        <p:spPr bwMode="auto">
          <a:xfrm>
            <a:off x="7315200" y="38100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{e}</a:t>
            </a:r>
          </a:p>
        </p:txBody>
      </p:sp>
      <p:sp>
        <p:nvSpPr>
          <p:cNvPr id="1445955" name="Text Box 67"/>
          <p:cNvSpPr txBox="1">
            <a:spLocks noChangeArrowheads="1"/>
          </p:cNvSpPr>
          <p:nvPr/>
        </p:nvSpPr>
        <p:spPr bwMode="auto">
          <a:xfrm>
            <a:off x="8077200" y="45862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{e}, a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sense</a:t>
            </a:r>
          </a:p>
        </p:txBody>
      </p:sp>
      <p:sp>
        <p:nvSpPr>
          <p:cNvPr id="1445956" name="Text Box 68"/>
          <p:cNvSpPr txBox="1">
            <a:spLocks noChangeArrowheads="1"/>
          </p:cNvSpPr>
          <p:nvPr/>
        </p:nvSpPr>
        <p:spPr bwMode="auto">
          <a:xfrm>
            <a:off x="7162800" y="5029200"/>
            <a:ext cx="1333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  e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’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57" name="AutoShape 69"/>
          <p:cNvSpPr>
            <a:spLocks noChangeArrowheads="1"/>
          </p:cNvSpPr>
          <p:nvPr/>
        </p:nvSpPr>
        <p:spPr bwMode="auto">
          <a:xfrm>
            <a:off x="8145463" y="5422900"/>
            <a:ext cx="244475" cy="195263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58" name="Text Box 70"/>
          <p:cNvSpPr txBox="1">
            <a:spLocks noChangeArrowheads="1"/>
          </p:cNvSpPr>
          <p:nvPr/>
        </p:nvSpPr>
        <p:spPr bwMode="auto">
          <a:xfrm>
            <a:off x="8237538" y="5341938"/>
            <a:ext cx="9064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{e, e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}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59" name="Text Box 71"/>
          <p:cNvSpPr txBox="1">
            <a:spLocks noChangeArrowheads="1"/>
          </p:cNvSpPr>
          <p:nvPr/>
        </p:nvSpPr>
        <p:spPr bwMode="auto">
          <a:xfrm>
            <a:off x="8229600" y="4129088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a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sense</a:t>
            </a:r>
          </a:p>
        </p:txBody>
      </p:sp>
      <p:sp>
        <p:nvSpPr>
          <p:cNvPr id="1445960" name="Line 72"/>
          <p:cNvSpPr>
            <a:spLocks noChangeShapeType="1"/>
          </p:cNvSpPr>
          <p:nvPr/>
        </p:nvSpPr>
        <p:spPr bwMode="auto">
          <a:xfrm>
            <a:off x="7239000" y="4152900"/>
            <a:ext cx="457200" cy="4953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61" name="Rectangle 73"/>
          <p:cNvSpPr>
            <a:spLocks noChangeArrowheads="1"/>
          </p:cNvSpPr>
          <p:nvPr/>
        </p:nvSpPr>
        <p:spPr bwMode="auto">
          <a:xfrm rot="2700000">
            <a:off x="6438900" y="4708525"/>
            <a:ext cx="152400" cy="152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62" name="Text Box 74"/>
          <p:cNvSpPr txBox="1">
            <a:spLocks noChangeArrowheads="1"/>
          </p:cNvSpPr>
          <p:nvPr/>
        </p:nvSpPr>
        <p:spPr bwMode="auto">
          <a:xfrm>
            <a:off x="5334000" y="48768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U(a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bust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, {e})</a:t>
            </a:r>
            <a:endParaRPr kumimoji="0" lang="en-US" sz="1800" b="0" i="0" u="none" strike="noStrike" kern="1200" cap="none" spc="0" normalizeH="0" baseline="-25000" noProof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63" name="Arc 75"/>
          <p:cNvSpPr>
            <a:spLocks/>
          </p:cNvSpPr>
          <p:nvPr/>
        </p:nvSpPr>
        <p:spPr bwMode="auto">
          <a:xfrm rot="10800000">
            <a:off x="6629400" y="4191000"/>
            <a:ext cx="533400" cy="381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64" name="Arc 76"/>
          <p:cNvSpPr>
            <a:spLocks/>
          </p:cNvSpPr>
          <p:nvPr/>
        </p:nvSpPr>
        <p:spPr bwMode="auto">
          <a:xfrm rot="5400000">
            <a:off x="7505700" y="4152900"/>
            <a:ext cx="228600" cy="457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65" name="Oval 77"/>
          <p:cNvSpPr>
            <a:spLocks noChangeArrowheads="1"/>
          </p:cNvSpPr>
          <p:nvPr/>
        </p:nvSpPr>
        <p:spPr bwMode="auto">
          <a:xfrm>
            <a:off x="7848600" y="4648200"/>
            <a:ext cx="204788" cy="204788"/>
          </a:xfrm>
          <a:prstGeom prst="ellipse">
            <a:avLst/>
          </a:prstGeom>
          <a:solidFill>
            <a:srgbClr val="3333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66" name="Arc 78"/>
          <p:cNvSpPr>
            <a:spLocks/>
          </p:cNvSpPr>
          <p:nvPr/>
        </p:nvSpPr>
        <p:spPr bwMode="auto">
          <a:xfrm rot="5400000">
            <a:off x="8267700" y="4762500"/>
            <a:ext cx="76200" cy="762000"/>
          </a:xfrm>
          <a:custGeom>
            <a:avLst/>
            <a:gdLst>
              <a:gd name="T0" fmla="*/ 0 w 21600"/>
              <a:gd name="T1" fmla="*/ 0 h 21600"/>
              <a:gd name="T2" fmla="*/ 518160205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67" name="Line 79"/>
          <p:cNvSpPr>
            <a:spLocks noChangeShapeType="1"/>
          </p:cNvSpPr>
          <p:nvPr/>
        </p:nvSpPr>
        <p:spPr bwMode="auto">
          <a:xfrm flipH="1">
            <a:off x="7246938" y="5616575"/>
            <a:ext cx="982662" cy="5730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68" name="Line 80"/>
          <p:cNvSpPr>
            <a:spLocks noChangeShapeType="1"/>
          </p:cNvSpPr>
          <p:nvPr/>
        </p:nvSpPr>
        <p:spPr bwMode="auto">
          <a:xfrm flipH="1">
            <a:off x="7499350" y="5616575"/>
            <a:ext cx="730250" cy="571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69" name="Line 81"/>
          <p:cNvSpPr>
            <a:spLocks noChangeShapeType="1"/>
          </p:cNvSpPr>
          <p:nvPr/>
        </p:nvSpPr>
        <p:spPr bwMode="auto">
          <a:xfrm flipH="1">
            <a:off x="7804150" y="5616575"/>
            <a:ext cx="425450" cy="5715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70" name="Text Box 82"/>
          <p:cNvSpPr txBox="1">
            <a:spLocks noChangeArrowheads="1"/>
          </p:cNvSpPr>
          <p:nvPr/>
        </p:nvSpPr>
        <p:spPr bwMode="auto">
          <a:xfrm>
            <a:off x="6813550" y="5592763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a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bust</a:t>
            </a:r>
          </a:p>
        </p:txBody>
      </p:sp>
      <p:sp>
        <p:nvSpPr>
          <p:cNvPr id="1445971" name="Rectangle 83"/>
          <p:cNvSpPr>
            <a:spLocks noChangeArrowheads="1"/>
          </p:cNvSpPr>
          <p:nvPr/>
        </p:nvSpPr>
        <p:spPr bwMode="auto">
          <a:xfrm rot="2700000">
            <a:off x="7461250" y="6172200"/>
            <a:ext cx="152400" cy="152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72" name="Arc 84"/>
          <p:cNvSpPr>
            <a:spLocks/>
          </p:cNvSpPr>
          <p:nvPr/>
        </p:nvSpPr>
        <p:spPr bwMode="auto">
          <a:xfrm rot="10800000">
            <a:off x="7651750" y="5654675"/>
            <a:ext cx="533400" cy="381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45973" name="Text Box 85"/>
          <p:cNvSpPr txBox="1">
            <a:spLocks noChangeArrowheads="1"/>
          </p:cNvSpPr>
          <p:nvPr/>
        </p:nvSpPr>
        <p:spPr bwMode="auto">
          <a:xfrm>
            <a:off x="6248400" y="62484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U(a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bust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, {e, e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})</a:t>
            </a:r>
            <a:endParaRPr kumimoji="0" lang="en-US" sz="1800" b="0" i="0" u="none" strike="noStrike" kern="1200" cap="none" spc="0" normalizeH="0" baseline="-25000" noProof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93739" y="0"/>
            <a:ext cx="2329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Demo: Ghostbusters with VPI </a:t>
            </a:r>
          </a:p>
        </p:txBody>
      </p:sp>
      <p:sp>
        <p:nvSpPr>
          <p:cNvPr id="87" name="Text Box 34"/>
          <p:cNvSpPr txBox="1">
            <a:spLocks noChangeArrowheads="1"/>
          </p:cNvSpPr>
          <p:nvPr/>
        </p:nvSpPr>
        <p:spPr bwMode="auto">
          <a:xfrm>
            <a:off x="5905500" y="2743200"/>
            <a:ext cx="800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e</a:t>
            </a: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’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902" grpId="0" animBg="1"/>
      <p:bldP spid="1445903" grpId="0" animBg="1"/>
      <p:bldP spid="1445944" grpId="0" animBg="1"/>
      <p:bldP spid="1445945" grpId="0" animBg="1"/>
      <p:bldP spid="1445946" grpId="0" animBg="1"/>
      <p:bldP spid="1445947" grpId="0" animBg="1"/>
      <p:bldP spid="1445948" grpId="0" animBg="1"/>
      <p:bldP spid="1445949" grpId="0" animBg="1"/>
      <p:bldP spid="1445950" grpId="0" animBg="1"/>
      <p:bldP spid="1445951" grpId="0" animBg="1"/>
      <p:bldP spid="1445952" grpId="0" animBg="1"/>
      <p:bldP spid="1445953" grpId="0"/>
      <p:bldP spid="1445954" grpId="0"/>
      <p:bldP spid="1445955" grpId="0"/>
      <p:bldP spid="1445956" grpId="0"/>
      <p:bldP spid="1445957" grpId="0" animBg="1"/>
      <p:bldP spid="1445958" grpId="0"/>
      <p:bldP spid="1445959" grpId="0"/>
      <p:bldP spid="1445960" grpId="0" animBg="1"/>
      <p:bldP spid="1445961" grpId="0" animBg="1"/>
      <p:bldP spid="1445962" grpId="0"/>
      <p:bldP spid="1445963" grpId="0" animBg="1"/>
      <p:bldP spid="1445964" grpId="0" animBg="1"/>
      <p:bldP spid="1445965" grpId="0" animBg="1"/>
      <p:bldP spid="1445966" grpId="0" animBg="1"/>
      <p:bldP spid="1445967" grpId="0" animBg="1"/>
      <p:bldP spid="1445968" grpId="0" animBg="1"/>
      <p:bldP spid="1445969" grpId="0" animBg="1"/>
      <p:bldP spid="1445970" grpId="0"/>
      <p:bldP spid="1445971" grpId="0" animBg="1"/>
      <p:bldP spid="1445972" grpId="0" animBg="1"/>
      <p:bldP spid="144597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More Generally*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676400"/>
            <a:ext cx="5181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General solutions map belief functions to 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Can divide regions of belief space (set of belief functions) into policy regions (gets complex quickly)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Can build approximate policies using discretization methods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Can factor belief functions in various ways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Overall, POMDPs are very (actually PSACE-) hard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Most real problems are POMDPs, but we can rarely solve then in general!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</p:txBody>
      </p:sp>
      <p:sp>
        <p:nvSpPr>
          <p:cNvPr id="31747" name="Freeform 4"/>
          <p:cNvSpPr>
            <a:spLocks/>
          </p:cNvSpPr>
          <p:nvPr/>
        </p:nvSpPr>
        <p:spPr bwMode="auto">
          <a:xfrm>
            <a:off x="7543800" y="2133600"/>
            <a:ext cx="2730500" cy="2857500"/>
          </a:xfrm>
          <a:custGeom>
            <a:avLst/>
            <a:gdLst>
              <a:gd name="T0" fmla="*/ 2147483647 w 1720"/>
              <a:gd name="T1" fmla="*/ 2147483647 h 1800"/>
              <a:gd name="T2" fmla="*/ 2147483647 w 1720"/>
              <a:gd name="T3" fmla="*/ 2147483647 h 1800"/>
              <a:gd name="T4" fmla="*/ 2147483647 w 1720"/>
              <a:gd name="T5" fmla="*/ 2147483647 h 1800"/>
              <a:gd name="T6" fmla="*/ 2147483647 w 1720"/>
              <a:gd name="T7" fmla="*/ 2147483647 h 1800"/>
              <a:gd name="T8" fmla="*/ 2147483647 w 1720"/>
              <a:gd name="T9" fmla="*/ 2147483647 h 1800"/>
              <a:gd name="T10" fmla="*/ 2147483647 w 1720"/>
              <a:gd name="T11" fmla="*/ 2147483647 h 1800"/>
              <a:gd name="T12" fmla="*/ 2147483647 w 1720"/>
              <a:gd name="T13" fmla="*/ 2147483647 h 1800"/>
              <a:gd name="T14" fmla="*/ 2147483647 w 1720"/>
              <a:gd name="T15" fmla="*/ 2147483647 h 1800"/>
              <a:gd name="T16" fmla="*/ 2147483647 w 1720"/>
              <a:gd name="T17" fmla="*/ 2147483647 h 1800"/>
              <a:gd name="T18" fmla="*/ 2147483647 w 1720"/>
              <a:gd name="T19" fmla="*/ 2147483647 h 18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20"/>
              <a:gd name="T31" fmla="*/ 0 h 1800"/>
              <a:gd name="T32" fmla="*/ 1720 w 1720"/>
              <a:gd name="T33" fmla="*/ 1800 h 18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20" h="1800">
                <a:moveTo>
                  <a:pt x="624" y="48"/>
                </a:moveTo>
                <a:cubicBezTo>
                  <a:pt x="808" y="0"/>
                  <a:pt x="1264" y="24"/>
                  <a:pt x="1440" y="96"/>
                </a:cubicBezTo>
                <a:cubicBezTo>
                  <a:pt x="1616" y="168"/>
                  <a:pt x="1720" y="312"/>
                  <a:pt x="1680" y="480"/>
                </a:cubicBezTo>
                <a:cubicBezTo>
                  <a:pt x="1640" y="648"/>
                  <a:pt x="1240" y="936"/>
                  <a:pt x="1200" y="1104"/>
                </a:cubicBezTo>
                <a:cubicBezTo>
                  <a:pt x="1160" y="1272"/>
                  <a:pt x="1504" y="1376"/>
                  <a:pt x="1440" y="1488"/>
                </a:cubicBezTo>
                <a:cubicBezTo>
                  <a:pt x="1376" y="1600"/>
                  <a:pt x="1048" y="1800"/>
                  <a:pt x="816" y="1776"/>
                </a:cubicBezTo>
                <a:cubicBezTo>
                  <a:pt x="584" y="1752"/>
                  <a:pt x="96" y="1488"/>
                  <a:pt x="48" y="1344"/>
                </a:cubicBezTo>
                <a:cubicBezTo>
                  <a:pt x="0" y="1200"/>
                  <a:pt x="480" y="1072"/>
                  <a:pt x="528" y="912"/>
                </a:cubicBezTo>
                <a:cubicBezTo>
                  <a:pt x="576" y="752"/>
                  <a:pt x="320" y="528"/>
                  <a:pt x="336" y="384"/>
                </a:cubicBezTo>
                <a:cubicBezTo>
                  <a:pt x="352" y="240"/>
                  <a:pt x="440" y="96"/>
                  <a:pt x="624" y="4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1748" name="Line 5"/>
          <p:cNvSpPr>
            <a:spLocks noChangeShapeType="1"/>
          </p:cNvSpPr>
          <p:nvPr/>
        </p:nvSpPr>
        <p:spPr bwMode="auto">
          <a:xfrm>
            <a:off x="8686800" y="2209800"/>
            <a:ext cx="1143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1749" name="Line 6"/>
          <p:cNvSpPr>
            <a:spLocks noChangeShapeType="1"/>
          </p:cNvSpPr>
          <p:nvPr/>
        </p:nvSpPr>
        <p:spPr bwMode="auto">
          <a:xfrm flipH="1">
            <a:off x="8839200" y="2895600"/>
            <a:ext cx="5334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1750" name="Line 7"/>
          <p:cNvSpPr>
            <a:spLocks noChangeShapeType="1"/>
          </p:cNvSpPr>
          <p:nvPr/>
        </p:nvSpPr>
        <p:spPr bwMode="auto">
          <a:xfrm>
            <a:off x="8915400" y="2438400"/>
            <a:ext cx="228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1751" name="Line 8"/>
          <p:cNvSpPr>
            <a:spLocks noChangeShapeType="1"/>
          </p:cNvSpPr>
          <p:nvPr/>
        </p:nvSpPr>
        <p:spPr bwMode="auto">
          <a:xfrm flipH="1">
            <a:off x="7696200" y="3657600"/>
            <a:ext cx="1371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14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Naïve </a:t>
            </a:r>
            <a:r>
              <a:rPr lang="en-US" sz="3600" dirty="0" err="1"/>
              <a:t>Bayes</a:t>
            </a: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600" y="1625677"/>
            <a:ext cx="7315200" cy="4124379"/>
          </a:xfrm>
          <a:prstGeom prst="rect">
            <a:avLst/>
          </a:prstGeom>
          <a:noFill/>
        </p:spPr>
      </p:pic>
      <p:pic>
        <p:nvPicPr>
          <p:cNvPr id="8" name="Picture 2" descr="C:\Users\Dan\Dropbox\Office\CS 188\Ketrina Art\Learning I\Lecture20-MachineLearning.png"/>
          <p:cNvPicPr>
            <a:picLocks noChangeAspect="1" noChangeArrowheads="1"/>
          </p:cNvPicPr>
          <p:nvPr/>
        </p:nvPicPr>
        <p:blipFill>
          <a:blip r:embed="rId4" cstate="print"/>
          <a:srcRect l="27083" t="8626" r="41667" b="71054"/>
          <a:stretch>
            <a:fillRect/>
          </a:stretch>
        </p:blipFill>
        <p:spPr bwMode="auto">
          <a:xfrm>
            <a:off x="4329545" y="1981200"/>
            <a:ext cx="2909455" cy="106680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3C4CF6B-DC47-20F1-64A2-9B2A55474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Machine Learning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595436"/>
            <a:ext cx="10363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Up until now: how use a model to make optimal decisions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Machine learning: how to acquire a model from data / experience</a:t>
            </a:r>
          </a:p>
          <a:p>
            <a:pPr lvl="1" eaLnBrk="1" hangingPunct="1"/>
            <a:r>
              <a:rPr lang="en-US" sz="2400" dirty="0"/>
              <a:t>Learning parameters (e.g. probabilities)</a:t>
            </a:r>
          </a:p>
          <a:p>
            <a:pPr lvl="1" eaLnBrk="1" hangingPunct="1"/>
            <a:r>
              <a:rPr lang="en-US" sz="2400" dirty="0"/>
              <a:t>Learning structure (e.g. BN graphs)</a:t>
            </a:r>
          </a:p>
          <a:p>
            <a:pPr lvl="1" eaLnBrk="1" hangingPunct="1"/>
            <a:r>
              <a:rPr lang="en-US" sz="2400" dirty="0"/>
              <a:t>Learning hidden concepts (e.g. clustering)</a:t>
            </a:r>
          </a:p>
          <a:p>
            <a:pPr lvl="1" eaLnBrk="1" hangingPunct="1"/>
            <a:endParaRPr lang="en-US" sz="2400" dirty="0"/>
          </a:p>
          <a:p>
            <a:r>
              <a:rPr lang="en-US" sz="2800" dirty="0"/>
              <a:t>Today: model-based classification with Naive </a:t>
            </a:r>
            <a:r>
              <a:rPr lang="en-US" sz="2800" dirty="0" err="1"/>
              <a:t>Bayes</a:t>
            </a:r>
            <a:endParaRPr lang="en-US" sz="28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174750"/>
            <a:ext cx="5681935" cy="50736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Spam Filter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5532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Input: an email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Output: spam/ham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Setup: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Get a large collection of example emails, each labeled “spam” or “ham”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Note: someone has to hand label all this data!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Want to learn to predict labels of new, future emails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Features: The attributes used to make the ham / spam decision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Words: FREE!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Text Patterns: $</a:t>
            </a:r>
            <a:r>
              <a:rPr lang="en-US" sz="2000" dirty="0" err="1"/>
              <a:t>dd</a:t>
            </a:r>
            <a:r>
              <a:rPr lang="en-US" sz="2000" dirty="0"/>
              <a:t>, CAPS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Non-text: </a:t>
            </a:r>
            <a:r>
              <a:rPr lang="en-US" sz="2000" dirty="0" err="1"/>
              <a:t>SenderInContacts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…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8001000" y="1447800"/>
            <a:ext cx="3581400" cy="1569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Calibri"/>
                <a:cs typeface="Calibri"/>
              </a:rPr>
              <a:t>Dear Sir.</a:t>
            </a:r>
          </a:p>
          <a:p>
            <a:endParaRPr lang="en-US" sz="1600">
              <a:latin typeface="Calibri"/>
              <a:cs typeface="Calibri"/>
            </a:endParaRPr>
          </a:p>
          <a:p>
            <a:r>
              <a:rPr lang="en-US" sz="1600">
                <a:latin typeface="Calibri"/>
                <a:cs typeface="Calibri"/>
              </a:rPr>
              <a:t>First, I must solicit your confidence in this transaction, this is by virture of its nature as being utterly confidencial and top secret. …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8001000" y="3048000"/>
            <a:ext cx="3505200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Calibri"/>
                <a:cs typeface="Calibri"/>
              </a:rPr>
              <a:t>TO BE REMOVED FROM FUTURE MAILINGS, SIMPLY REPLY TO THIS MESSAGE AND PUT "REMOVE" IN THE SUBJECT.</a:t>
            </a:r>
          </a:p>
          <a:p>
            <a:endParaRPr lang="en-US" sz="1600">
              <a:latin typeface="Calibri"/>
              <a:cs typeface="Calibri"/>
            </a:endParaRPr>
          </a:p>
          <a:p>
            <a:r>
              <a:rPr lang="en-US" sz="1600">
                <a:latin typeface="Calibri"/>
                <a:cs typeface="Calibri"/>
              </a:rPr>
              <a:t>99  MILLION EMAIL ADDRESSES</a:t>
            </a:r>
          </a:p>
          <a:p>
            <a:r>
              <a:rPr lang="en-US" sz="1600">
                <a:latin typeface="Calibri"/>
                <a:cs typeface="Calibri"/>
              </a:rPr>
              <a:t>  FOR ONLY $99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8001000" y="4876800"/>
            <a:ext cx="3505200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Calibri"/>
                <a:cs typeface="Calibri"/>
              </a:rPr>
              <a:t>Ok, Iknow this is blatantly OT but I'm beginning to go insane. Had an old Dell Dimension XPS sitting in the corner and decided to put it to use, I know it was working pre being stuck in the corner, but when I plugged it in, hit the power nothing happened.</a:t>
            </a:r>
          </a:p>
        </p:txBody>
      </p:sp>
      <p:sp>
        <p:nvSpPr>
          <p:cNvPr id="1282055" name="Freeform 7"/>
          <p:cNvSpPr>
            <a:spLocks/>
          </p:cNvSpPr>
          <p:nvPr/>
        </p:nvSpPr>
        <p:spPr bwMode="auto">
          <a:xfrm>
            <a:off x="7061200" y="5334000"/>
            <a:ext cx="635000" cy="45720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82056" name="Freeform 8"/>
          <p:cNvSpPr>
            <a:spLocks/>
          </p:cNvSpPr>
          <p:nvPr/>
        </p:nvSpPr>
        <p:spPr bwMode="auto">
          <a:xfrm>
            <a:off x="7165975" y="1905000"/>
            <a:ext cx="454025" cy="45720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82057" name="Freeform 9"/>
          <p:cNvSpPr>
            <a:spLocks/>
          </p:cNvSpPr>
          <p:nvPr/>
        </p:nvSpPr>
        <p:spPr bwMode="auto">
          <a:xfrm>
            <a:off x="7162800" y="3505200"/>
            <a:ext cx="454025" cy="45720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2055" grpId="0" animBg="1"/>
      <p:bldP spid="1282056" grpId="0" animBg="1"/>
      <p:bldP spid="12820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Digit Recognition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70037"/>
            <a:ext cx="8001000" cy="4525963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Input: images / pixel grids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Output: a digit 0-9</a:t>
            </a: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Setup: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Get a large collection of example images, each labeled with a digit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Note: someone has to hand label all this data!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Want to learn to predict labels of new, future digit images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Features: </a:t>
            </a:r>
            <a:r>
              <a:rPr lang="en-US" sz="2000" dirty="0">
                <a:latin typeface="Calibri"/>
                <a:cs typeface="Calibri"/>
              </a:rPr>
              <a:t>The attributes used to make the digit decision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Pixels: (6,8)=ON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Shape Patterns: </a:t>
            </a:r>
            <a:r>
              <a:rPr lang="en-US" sz="2000" dirty="0" err="1">
                <a:latin typeface="Calibri"/>
                <a:cs typeface="Calibri"/>
              </a:rPr>
              <a:t>NumComponents</a:t>
            </a:r>
            <a:r>
              <a:rPr lang="en-US" sz="2000" dirty="0">
                <a:latin typeface="Calibri"/>
                <a:cs typeface="Calibri"/>
              </a:rPr>
              <a:t>, </a:t>
            </a:r>
            <a:r>
              <a:rPr lang="en-US" sz="2000" dirty="0" err="1">
                <a:latin typeface="Calibri"/>
                <a:cs typeface="Calibri"/>
              </a:rPr>
              <a:t>AspectRatio</a:t>
            </a:r>
            <a:r>
              <a:rPr lang="en-US" sz="2000" dirty="0">
                <a:latin typeface="Calibri"/>
                <a:cs typeface="Calibri"/>
              </a:rPr>
              <a:t>, </a:t>
            </a:r>
            <a:r>
              <a:rPr lang="en-US" sz="2000" dirty="0" err="1">
                <a:latin typeface="Calibri"/>
                <a:cs typeface="Calibri"/>
              </a:rPr>
              <a:t>NumLoops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…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77400" y="1676400"/>
            <a:ext cx="5080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1200" y="2514600"/>
            <a:ext cx="544513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55162" y="4267200"/>
            <a:ext cx="655638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7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93262" y="5414962"/>
            <a:ext cx="617538" cy="68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7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01200" y="3352800"/>
            <a:ext cx="617538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9" name="TextBox 74"/>
          <p:cNvSpPr txBox="1">
            <a:spLocks noChangeArrowheads="1"/>
          </p:cNvSpPr>
          <p:nvPr/>
        </p:nvSpPr>
        <p:spPr bwMode="auto">
          <a:xfrm>
            <a:off x="10896600" y="1752600"/>
            <a:ext cx="381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cs typeface="Calibri"/>
              </a:rPr>
              <a:t>0</a:t>
            </a:r>
          </a:p>
        </p:txBody>
      </p:sp>
      <p:sp>
        <p:nvSpPr>
          <p:cNvPr id="10250" name="TextBox 75"/>
          <p:cNvSpPr txBox="1">
            <a:spLocks noChangeArrowheads="1"/>
          </p:cNvSpPr>
          <p:nvPr/>
        </p:nvSpPr>
        <p:spPr bwMode="auto">
          <a:xfrm>
            <a:off x="10896600" y="2590800"/>
            <a:ext cx="381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cs typeface="Calibri"/>
              </a:rPr>
              <a:t>1</a:t>
            </a:r>
          </a:p>
        </p:txBody>
      </p:sp>
      <p:sp>
        <p:nvSpPr>
          <p:cNvPr id="10251" name="TextBox 76"/>
          <p:cNvSpPr txBox="1">
            <a:spLocks noChangeArrowheads="1"/>
          </p:cNvSpPr>
          <p:nvPr/>
        </p:nvSpPr>
        <p:spPr bwMode="auto">
          <a:xfrm>
            <a:off x="10896600" y="3505200"/>
            <a:ext cx="381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cs typeface="Calibri"/>
              </a:rPr>
              <a:t>2</a:t>
            </a:r>
          </a:p>
        </p:txBody>
      </p:sp>
      <p:sp>
        <p:nvSpPr>
          <p:cNvPr id="10252" name="TextBox 77"/>
          <p:cNvSpPr txBox="1">
            <a:spLocks noChangeArrowheads="1"/>
          </p:cNvSpPr>
          <p:nvPr/>
        </p:nvSpPr>
        <p:spPr bwMode="auto">
          <a:xfrm>
            <a:off x="10896600" y="4419600"/>
            <a:ext cx="381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cs typeface="Calibri"/>
              </a:rPr>
              <a:t>1</a:t>
            </a:r>
          </a:p>
        </p:txBody>
      </p:sp>
      <p:sp>
        <p:nvSpPr>
          <p:cNvPr id="10253" name="TextBox 78"/>
          <p:cNvSpPr txBox="1">
            <a:spLocks noChangeArrowheads="1"/>
          </p:cNvSpPr>
          <p:nvPr/>
        </p:nvSpPr>
        <p:spPr bwMode="auto">
          <a:xfrm>
            <a:off x="10820400" y="5567362"/>
            <a:ext cx="609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cs typeface="Calibri"/>
              </a:rPr>
              <a:t>??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9" grpId="0"/>
      <p:bldP spid="10250" grpId="0"/>
      <p:bldP spid="10251" grpId="0"/>
      <p:bldP spid="10252" grpId="0"/>
      <p:bldP spid="1025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Other Classification Tasks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442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Classification: given inputs x, predict labels (classes) y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Examples: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Spam detection (input: document,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sz="2000" dirty="0"/>
              <a:t>	classes: spam / ham)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OCR (input: images, classes: characters)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Medical diagnosis (input: symptoms,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sz="2000" dirty="0"/>
              <a:t>	classes: diseases)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Automatic essay grading (input: document,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sz="2000" dirty="0"/>
              <a:t>	classes: grades)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Fraud detection (input: account activity,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sz="2000" dirty="0"/>
              <a:t>	classes: fraud / no fraud)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Customer service email routing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… many more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Classification is an important commercial technology!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119" y="1371600"/>
            <a:ext cx="5333761" cy="4368111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Classification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200" y="1307269"/>
            <a:ext cx="5943600" cy="50618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5689600" cy="4729164"/>
          </a:xfrm>
        </p:spPr>
        <p:txBody>
          <a:bodyPr/>
          <a:lstStyle/>
          <a:p>
            <a:r>
              <a:rPr lang="en-US" sz="2800" dirty="0"/>
              <a:t>Model-based approach</a:t>
            </a:r>
          </a:p>
          <a:p>
            <a:pPr lvl="1"/>
            <a:r>
              <a:rPr lang="en-US" sz="2400" dirty="0"/>
              <a:t>Build a model (e.g. Bayes’ net) where both the label and features are random variables</a:t>
            </a:r>
          </a:p>
          <a:p>
            <a:pPr lvl="1"/>
            <a:r>
              <a:rPr lang="en-US" sz="2400" dirty="0"/>
              <a:t>Instantiate any observed features</a:t>
            </a:r>
          </a:p>
          <a:p>
            <a:pPr lvl="1"/>
            <a:r>
              <a:rPr lang="en-US" sz="2400" dirty="0"/>
              <a:t>Query for the distribution of the label conditioned on the features</a:t>
            </a:r>
          </a:p>
          <a:p>
            <a:pPr lvl="4"/>
            <a:endParaRPr lang="en-US" dirty="0"/>
          </a:p>
          <a:p>
            <a:r>
              <a:rPr lang="en-US" sz="2800" dirty="0"/>
              <a:t>Challenges</a:t>
            </a:r>
          </a:p>
          <a:p>
            <a:pPr lvl="1"/>
            <a:r>
              <a:rPr lang="en-US" sz="2400" dirty="0"/>
              <a:t>What structure should the BN have?</a:t>
            </a:r>
          </a:p>
          <a:p>
            <a:pPr lvl="1"/>
            <a:r>
              <a:rPr lang="en-US" sz="2400" dirty="0"/>
              <a:t>How should we learn its parameters?</a:t>
            </a:r>
            <a:endParaRPr lang="en-US" dirty="0"/>
          </a:p>
          <a:p>
            <a:pPr lvl="1"/>
            <a:endParaRPr lang="en-US" sz="2400" dirty="0"/>
          </a:p>
          <a:p>
            <a:endParaRPr 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5588" y="1355226"/>
            <a:ext cx="5655412" cy="48164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Naïve Bayes for Digits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972800" cy="48006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Naïve </a:t>
            </a:r>
            <a:r>
              <a:rPr lang="en-US" sz="2400" dirty="0" err="1">
                <a:latin typeface="Calibri"/>
                <a:cs typeface="Calibri"/>
              </a:rPr>
              <a:t>Bayes</a:t>
            </a:r>
            <a:r>
              <a:rPr lang="en-US" sz="2400" dirty="0">
                <a:latin typeface="Calibri"/>
                <a:cs typeface="Calibri"/>
              </a:rPr>
              <a:t>: Assume all features are independent effects of the label</a:t>
            </a:r>
          </a:p>
          <a:p>
            <a:pPr lvl="2"/>
            <a:endParaRPr lang="en-US" sz="16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Simple digit recognition version: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One feature (variable) </a:t>
            </a:r>
            <a:r>
              <a:rPr lang="en-US" sz="2000" dirty="0" err="1">
                <a:latin typeface="Calibri"/>
                <a:cs typeface="Calibri"/>
              </a:rPr>
              <a:t>F</a:t>
            </a:r>
            <a:r>
              <a:rPr lang="en-US" sz="2000" baseline="-25000" dirty="0" err="1">
                <a:latin typeface="Calibri"/>
                <a:cs typeface="Calibri"/>
              </a:rPr>
              <a:t>ij</a:t>
            </a:r>
            <a:r>
              <a:rPr lang="en-US" sz="2000" dirty="0">
                <a:latin typeface="Calibri"/>
                <a:cs typeface="Calibri"/>
              </a:rPr>
              <a:t> for each grid position &lt;</a:t>
            </a:r>
            <a:r>
              <a:rPr lang="en-US" sz="2000" dirty="0" err="1">
                <a:latin typeface="Calibri"/>
                <a:cs typeface="Calibri"/>
              </a:rPr>
              <a:t>i,j</a:t>
            </a:r>
            <a:r>
              <a:rPr lang="en-US" sz="2000" dirty="0">
                <a:latin typeface="Calibri"/>
                <a:cs typeface="Calibri"/>
              </a:rPr>
              <a:t>&gt;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Feature values are on / off, based on whether intensity</a:t>
            </a:r>
          </a:p>
          <a:p>
            <a:pPr lvl="1" eaLnBrk="1" hangingPunct="1">
              <a:buNone/>
            </a:pPr>
            <a:r>
              <a:rPr lang="en-US" sz="2000" dirty="0">
                <a:latin typeface="Calibri"/>
                <a:cs typeface="Calibri"/>
              </a:rPr>
              <a:t>	is more or less than 0.5 in underlying image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Each input maps to a feature vector, e.g.</a:t>
            </a: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Here: lots of features, each is binary valued</a:t>
            </a:r>
          </a:p>
          <a:p>
            <a:pPr lvl="3"/>
            <a:endParaRPr lang="en-US" sz="12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Naïve </a:t>
            </a:r>
            <a:r>
              <a:rPr lang="en-US" sz="2400" dirty="0" err="1">
                <a:latin typeface="Calibri"/>
                <a:cs typeface="Calibri"/>
              </a:rPr>
              <a:t>Bayes</a:t>
            </a:r>
            <a:r>
              <a:rPr lang="en-US" sz="2400" dirty="0">
                <a:latin typeface="Calibri"/>
                <a:cs typeface="Calibri"/>
              </a:rPr>
              <a:t> model:</a:t>
            </a:r>
          </a:p>
          <a:p>
            <a:pPr lvl="5"/>
            <a:endParaRPr lang="en-US" sz="12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What do we need to learn?</a:t>
            </a:r>
          </a:p>
        </p:txBody>
      </p:sp>
      <p:pic>
        <p:nvPicPr>
          <p:cNvPr id="1229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11300" y="41148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4713" y="4267200"/>
            <a:ext cx="66182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86162" y="5334000"/>
            <a:ext cx="5405438" cy="6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10020300" y="1905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Y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91059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1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0934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n</a:t>
            </a:r>
            <a:endParaRPr lang="en-US">
              <a:latin typeface="Calibri"/>
              <a:cs typeface="Calibri"/>
            </a:endParaRPr>
          </a:p>
        </p:txBody>
      </p:sp>
      <p:cxnSp>
        <p:nvCxnSpPr>
          <p:cNvPr id="11" name="AutoShape 7"/>
          <p:cNvCxnSpPr>
            <a:cxnSpLocks noChangeShapeType="1"/>
            <a:stCxn id="7" idx="4"/>
            <a:endCxn id="10" idx="0"/>
          </p:cNvCxnSpPr>
          <p:nvPr/>
        </p:nvCxnSpPr>
        <p:spPr bwMode="auto">
          <a:xfrm>
            <a:off x="102870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" name="AutoShape 8"/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93726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9791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2</a:t>
            </a:r>
            <a:endParaRPr lang="en-US">
              <a:latin typeface="Calibri"/>
              <a:cs typeface="Calibri"/>
            </a:endParaRPr>
          </a:p>
        </p:txBody>
      </p:sp>
      <p:cxnSp>
        <p:nvCxnSpPr>
          <p:cNvPr id="14" name="AutoShape 10"/>
          <p:cNvCxnSpPr>
            <a:cxnSpLocks noChangeShapeType="1"/>
            <a:stCxn id="7" idx="4"/>
            <a:endCxn id="13" idx="0"/>
          </p:cNvCxnSpPr>
          <p:nvPr/>
        </p:nvCxnSpPr>
        <p:spPr bwMode="auto">
          <a:xfrm flipH="1">
            <a:off x="10058400" y="2438400"/>
            <a:ext cx="228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15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477500" y="3581400"/>
            <a:ext cx="307975" cy="5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Naïve Bayes</a:t>
            </a:r>
          </a:p>
        </p:txBody>
      </p:sp>
      <p:sp>
        <p:nvSpPr>
          <p:cNvPr id="12779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96774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general </a:t>
            </a:r>
            <a:r>
              <a:rPr lang="en-US" sz="2400" dirty="0">
                <a:solidFill>
                  <a:schemeClr val="accent6"/>
                </a:solidFill>
                <a:latin typeface="Calibri"/>
                <a:cs typeface="Calibri"/>
              </a:rPr>
              <a:t>Naive </a:t>
            </a:r>
            <a:r>
              <a:rPr lang="en-US" sz="2400" dirty="0" err="1">
                <a:solidFill>
                  <a:schemeClr val="accent6"/>
                </a:solidFill>
                <a:latin typeface="Calibri"/>
                <a:cs typeface="Calibri"/>
              </a:rPr>
              <a:t>Bayes</a:t>
            </a:r>
            <a:r>
              <a:rPr lang="en-US" sz="2400" dirty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model: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We only have to specify how each feature depends on the class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Total number of parameters is </a:t>
            </a:r>
            <a:r>
              <a:rPr lang="en-US" sz="2400" i="1" dirty="0">
                <a:solidFill>
                  <a:srgbClr val="CC0000"/>
                </a:solidFill>
                <a:latin typeface="Calibri"/>
                <a:cs typeface="Calibri"/>
              </a:rPr>
              <a:t>linear</a:t>
            </a:r>
            <a:r>
              <a:rPr lang="en-US" sz="2400" dirty="0">
                <a:latin typeface="Calibri"/>
                <a:cs typeface="Calibri"/>
              </a:rPr>
              <a:t> in 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Model is very simplistic, but often works anyway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316" name="Oval 4"/>
          <p:cNvSpPr>
            <a:spLocks noChangeArrowheads="1"/>
          </p:cNvSpPr>
          <p:nvPr/>
        </p:nvSpPr>
        <p:spPr bwMode="auto">
          <a:xfrm>
            <a:off x="9258300" y="17526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Y</a:t>
            </a:r>
          </a:p>
        </p:txBody>
      </p:sp>
      <p:sp>
        <p:nvSpPr>
          <p:cNvPr id="13317" name="Oval 5"/>
          <p:cNvSpPr>
            <a:spLocks noChangeArrowheads="1"/>
          </p:cNvSpPr>
          <p:nvPr/>
        </p:nvSpPr>
        <p:spPr bwMode="auto">
          <a:xfrm>
            <a:off x="8343900" y="3200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1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3318" name="Oval 6"/>
          <p:cNvSpPr>
            <a:spLocks noChangeArrowheads="1"/>
          </p:cNvSpPr>
          <p:nvPr/>
        </p:nvSpPr>
        <p:spPr bwMode="auto">
          <a:xfrm>
            <a:off x="10172700" y="3200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n</a:t>
            </a:r>
            <a:endParaRPr lang="en-US">
              <a:latin typeface="Calibri"/>
              <a:cs typeface="Calibri"/>
            </a:endParaRPr>
          </a:p>
        </p:txBody>
      </p:sp>
      <p:cxnSp>
        <p:nvCxnSpPr>
          <p:cNvPr id="13319" name="AutoShape 7"/>
          <p:cNvCxnSpPr>
            <a:cxnSpLocks noChangeShapeType="1"/>
            <a:stCxn id="13316" idx="4"/>
            <a:endCxn id="13318" idx="0"/>
          </p:cNvCxnSpPr>
          <p:nvPr/>
        </p:nvCxnSpPr>
        <p:spPr bwMode="auto">
          <a:xfrm>
            <a:off x="9525000" y="22860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3320" name="AutoShape 8"/>
          <p:cNvCxnSpPr>
            <a:cxnSpLocks noChangeShapeType="1"/>
            <a:stCxn id="13316" idx="4"/>
            <a:endCxn id="13317" idx="0"/>
          </p:cNvCxnSpPr>
          <p:nvPr/>
        </p:nvCxnSpPr>
        <p:spPr bwMode="auto">
          <a:xfrm flipH="1">
            <a:off x="8610600" y="22860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321" name="Oval 9"/>
          <p:cNvSpPr>
            <a:spLocks noChangeArrowheads="1"/>
          </p:cNvSpPr>
          <p:nvPr/>
        </p:nvSpPr>
        <p:spPr bwMode="auto">
          <a:xfrm>
            <a:off x="9029700" y="3200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2</a:t>
            </a:r>
            <a:endParaRPr lang="en-US">
              <a:latin typeface="Calibri"/>
              <a:cs typeface="Calibri"/>
            </a:endParaRPr>
          </a:p>
        </p:txBody>
      </p:sp>
      <p:cxnSp>
        <p:nvCxnSpPr>
          <p:cNvPr id="13322" name="AutoShape 10"/>
          <p:cNvCxnSpPr>
            <a:cxnSpLocks noChangeShapeType="1"/>
            <a:stCxn id="13316" idx="4"/>
            <a:endCxn id="13321" idx="0"/>
          </p:cNvCxnSpPr>
          <p:nvPr/>
        </p:nvCxnSpPr>
        <p:spPr bwMode="auto">
          <a:xfrm flipH="1">
            <a:off x="9296400" y="2286000"/>
            <a:ext cx="228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13323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5500" y="3429000"/>
            <a:ext cx="307975" cy="5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4" name="Picture 2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3225800"/>
            <a:ext cx="234632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5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86200" y="3200400"/>
            <a:ext cx="2193925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77966" name="Text Box 14"/>
          <p:cNvSpPr txBox="1">
            <a:spLocks noChangeArrowheads="1"/>
          </p:cNvSpPr>
          <p:nvPr/>
        </p:nvSpPr>
        <p:spPr bwMode="auto">
          <a:xfrm>
            <a:off x="3429000" y="2438400"/>
            <a:ext cx="1752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|Y| parameters</a:t>
            </a:r>
          </a:p>
        </p:txBody>
      </p:sp>
      <p:sp>
        <p:nvSpPr>
          <p:cNvPr id="1277967" name="Text Box 15"/>
          <p:cNvSpPr txBox="1">
            <a:spLocks noChangeArrowheads="1"/>
          </p:cNvSpPr>
          <p:nvPr/>
        </p:nvSpPr>
        <p:spPr bwMode="auto">
          <a:xfrm>
            <a:off x="4953000" y="4006850"/>
            <a:ext cx="2362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n x |F| x |Y| parameters</a:t>
            </a:r>
          </a:p>
        </p:txBody>
      </p:sp>
      <p:sp>
        <p:nvSpPr>
          <p:cNvPr id="1277968" name="Text Box 16"/>
          <p:cNvSpPr txBox="1">
            <a:spLocks noChangeArrowheads="1"/>
          </p:cNvSpPr>
          <p:nvPr/>
        </p:nvSpPr>
        <p:spPr bwMode="auto">
          <a:xfrm>
            <a:off x="1371600" y="3930650"/>
            <a:ext cx="2057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|Y| x |</a:t>
            </a:r>
            <a:r>
              <a:rPr lang="en-US" dirty="0" err="1">
                <a:latin typeface="Calibri"/>
                <a:cs typeface="Calibri"/>
              </a:rPr>
              <a:t>F|</a:t>
            </a:r>
            <a:r>
              <a:rPr lang="en-US" baseline="30000" dirty="0" err="1"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7966" grpId="0"/>
      <p:bldP spid="1277967" grpId="0"/>
      <p:bldP spid="127796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Inference for Naïve Bayes</a:t>
            </a:r>
          </a:p>
        </p:txBody>
      </p:sp>
      <p:sp>
        <p:nvSpPr>
          <p:cNvPr id="12789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Goal: compute posterior distribution over label variable 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1: get joint probability of label and evidence for each label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2: sum to get probability of evidence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3: normalize by dividing Step 1 by Step 2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4340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47800" y="3141662"/>
            <a:ext cx="218122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24313" y="2684462"/>
            <a:ext cx="2347912" cy="131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13638" y="2667000"/>
            <a:ext cx="27114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78983" name="AutoShape 7"/>
          <p:cNvSpPr>
            <a:spLocks noChangeArrowheads="1"/>
          </p:cNvSpPr>
          <p:nvPr/>
        </p:nvSpPr>
        <p:spPr bwMode="auto">
          <a:xfrm>
            <a:off x="6705600" y="3065462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78984" name="Line 8"/>
          <p:cNvSpPr>
            <a:spLocks noChangeShapeType="1"/>
          </p:cNvSpPr>
          <p:nvPr/>
        </p:nvSpPr>
        <p:spPr bwMode="auto">
          <a:xfrm>
            <a:off x="7391400" y="4284662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01000" y="4437062"/>
            <a:ext cx="149542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78986" name="Freeform 10"/>
          <p:cNvSpPr>
            <a:spLocks/>
          </p:cNvSpPr>
          <p:nvPr/>
        </p:nvSpPr>
        <p:spPr bwMode="auto">
          <a:xfrm flipH="1">
            <a:off x="10439400" y="3294062"/>
            <a:ext cx="469900" cy="1295400"/>
          </a:xfrm>
          <a:custGeom>
            <a:avLst/>
            <a:gdLst>
              <a:gd name="T0" fmla="*/ 2147483647 w 952"/>
              <a:gd name="T1" fmla="*/ 0 h 960"/>
              <a:gd name="T2" fmla="*/ 2147483647 w 952"/>
              <a:gd name="T3" fmla="*/ 2147483647 h 960"/>
              <a:gd name="T4" fmla="*/ 2147483647 w 952"/>
              <a:gd name="T5" fmla="*/ 2147483647 h 960"/>
              <a:gd name="T6" fmla="*/ 2147483647 w 952"/>
              <a:gd name="T7" fmla="*/ 2147483647 h 960"/>
              <a:gd name="T8" fmla="*/ 0 60000 65536"/>
              <a:gd name="T9" fmla="*/ 0 60000 65536"/>
              <a:gd name="T10" fmla="*/ 0 60000 65536"/>
              <a:gd name="T11" fmla="*/ 0 60000 65536"/>
              <a:gd name="T12" fmla="*/ 0 w 952"/>
              <a:gd name="T13" fmla="*/ 0 h 960"/>
              <a:gd name="T14" fmla="*/ 952 w 952"/>
              <a:gd name="T15" fmla="*/ 960 h 9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2" h="960">
                <a:moveTo>
                  <a:pt x="712" y="0"/>
                </a:moveTo>
                <a:cubicBezTo>
                  <a:pt x="472" y="148"/>
                  <a:pt x="232" y="296"/>
                  <a:pt x="136" y="432"/>
                </a:cubicBezTo>
                <a:cubicBezTo>
                  <a:pt x="40" y="568"/>
                  <a:pt x="0" y="728"/>
                  <a:pt x="136" y="816"/>
                </a:cubicBezTo>
                <a:cubicBezTo>
                  <a:pt x="272" y="904"/>
                  <a:pt x="612" y="932"/>
                  <a:pt x="952" y="960"/>
                </a:cubicBez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78987" name="Text Box 11"/>
          <p:cNvSpPr txBox="1">
            <a:spLocks noChangeArrowheads="1"/>
          </p:cNvSpPr>
          <p:nvPr/>
        </p:nvSpPr>
        <p:spPr bwMode="auto">
          <a:xfrm>
            <a:off x="10744200" y="4360862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Calibri"/>
                <a:cs typeface="Calibri"/>
              </a:rPr>
              <a:t>+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945438" y="5726112"/>
            <a:ext cx="1814512" cy="29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78989" name="AutoShape 13"/>
          <p:cNvSpPr>
            <a:spLocks noChangeArrowheads="1"/>
          </p:cNvSpPr>
          <p:nvPr/>
        </p:nvSpPr>
        <p:spPr bwMode="auto">
          <a:xfrm rot="5400000">
            <a:off x="8572500" y="4932362"/>
            <a:ext cx="4572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5" name="Picture 16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9" cstate="print"/>
          <a:srcRect l="23202" r="62943"/>
          <a:stretch/>
        </p:blipFill>
        <p:spPr bwMode="auto">
          <a:xfrm>
            <a:off x="8077200" y="2649537"/>
            <a:ext cx="325316" cy="131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8983" grpId="0" animBg="1"/>
      <p:bldP spid="1278984" grpId="0" animBg="1"/>
      <p:bldP spid="1278986" grpId="0" animBg="1"/>
      <p:bldP spid="1278987" grpId="0"/>
      <p:bldP spid="127898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Naïve Bayes</a:t>
            </a:r>
          </a:p>
        </p:txBody>
      </p:sp>
      <p:sp>
        <p:nvSpPr>
          <p:cNvPr id="1280003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570037"/>
            <a:ext cx="8991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What do we need in order to use Naïve </a:t>
            </a:r>
            <a:r>
              <a:rPr lang="en-US" sz="2800" dirty="0" err="1"/>
              <a:t>Bayes</a:t>
            </a:r>
            <a:r>
              <a:rPr lang="en-US" sz="2800" dirty="0"/>
              <a:t>?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Inference method (we just saw this part)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Start with a bunch of probabilities: P(Y) and the P(</a:t>
            </a:r>
            <a:r>
              <a:rPr lang="en-US" sz="2000" dirty="0" err="1"/>
              <a:t>F</a:t>
            </a:r>
            <a:r>
              <a:rPr lang="en-US" sz="2000" baseline="-25000" dirty="0" err="1"/>
              <a:t>i</a:t>
            </a:r>
            <a:r>
              <a:rPr lang="en-US" sz="2000" dirty="0" err="1"/>
              <a:t>|Y</a:t>
            </a:r>
            <a:r>
              <a:rPr lang="en-US" sz="2000" dirty="0"/>
              <a:t>) tables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Use standard inference to compute P(Y|F</a:t>
            </a:r>
            <a:r>
              <a:rPr lang="en-US" sz="2000" baseline="-25000" dirty="0"/>
              <a:t>1</a:t>
            </a:r>
            <a:r>
              <a:rPr lang="en-US" sz="2000" dirty="0"/>
              <a:t>…F</a:t>
            </a:r>
            <a:r>
              <a:rPr lang="en-US" sz="2000" baseline="-25000" dirty="0"/>
              <a:t>n</a:t>
            </a:r>
            <a:r>
              <a:rPr lang="en-US" sz="2000" dirty="0"/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Nothing new here</a:t>
            </a:r>
          </a:p>
          <a:p>
            <a:pPr lvl="2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Estimates of local conditional probability tables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P(Y), the prior over labels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P(</a:t>
            </a:r>
            <a:r>
              <a:rPr lang="en-US" sz="2000" dirty="0" err="1"/>
              <a:t>F</a:t>
            </a:r>
            <a:r>
              <a:rPr lang="en-US" sz="2000" baseline="-25000" dirty="0" err="1"/>
              <a:t>i</a:t>
            </a:r>
            <a:r>
              <a:rPr lang="en-US" sz="2000" dirty="0" err="1"/>
              <a:t>|Y</a:t>
            </a:r>
            <a:r>
              <a:rPr lang="en-US" sz="2000" dirty="0"/>
              <a:t>) for each feature (evidence variable)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These probabilities are collectively called the </a:t>
            </a:r>
            <a:r>
              <a:rPr lang="en-US" sz="2000" i="1" dirty="0">
                <a:solidFill>
                  <a:srgbClr val="CC0000"/>
                </a:solidFill>
              </a:rPr>
              <a:t>parameters</a:t>
            </a:r>
            <a:r>
              <a:rPr lang="en-US" sz="2000" i="1" dirty="0"/>
              <a:t> </a:t>
            </a:r>
            <a:r>
              <a:rPr lang="en-US" sz="2000" dirty="0"/>
              <a:t>of the model and denoted by </a:t>
            </a:r>
            <a:r>
              <a:rPr lang="en-US" b="1" i="1" dirty="0">
                <a:solidFill>
                  <a:srgbClr val="CC0000"/>
                </a:solidFill>
                <a:sym typeface="Symbol" pitchFamily="18" charset="2"/>
              </a:rPr>
              <a:t>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Up until now, we assumed these appeared by magic, but…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…they typically come from training data counts: we’ll look at this soon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Conditional Probabilities</a:t>
            </a:r>
          </a:p>
        </p:txBody>
      </p:sp>
      <p:grpSp>
        <p:nvGrpSpPr>
          <p:cNvPr id="16388" name="Group 115"/>
          <p:cNvGrpSpPr>
            <a:grpSpLocks/>
          </p:cNvGrpSpPr>
          <p:nvPr/>
        </p:nvGrpSpPr>
        <p:grpSpPr bwMode="auto">
          <a:xfrm>
            <a:off x="3886200" y="2514600"/>
            <a:ext cx="2438400" cy="2438400"/>
            <a:chOff x="3168" y="1584"/>
            <a:chExt cx="1536" cy="1536"/>
          </a:xfrm>
        </p:grpSpPr>
        <p:sp>
          <p:nvSpPr>
            <p:cNvPr id="16501" name="Rectangle 4"/>
            <p:cNvSpPr>
              <a:spLocks noChangeArrowheads="1"/>
            </p:cNvSpPr>
            <p:nvPr/>
          </p:nvSpPr>
          <p:spPr bwMode="auto">
            <a:xfrm>
              <a:off x="3168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2" name="Rectangle 5"/>
            <p:cNvSpPr>
              <a:spLocks noChangeArrowheads="1"/>
            </p:cNvSpPr>
            <p:nvPr/>
          </p:nvSpPr>
          <p:spPr bwMode="auto">
            <a:xfrm>
              <a:off x="3360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3" name="Rectangle 6"/>
            <p:cNvSpPr>
              <a:spLocks noChangeArrowheads="1"/>
            </p:cNvSpPr>
            <p:nvPr/>
          </p:nvSpPr>
          <p:spPr bwMode="auto">
            <a:xfrm>
              <a:off x="3168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4" name="Rectangle 7"/>
            <p:cNvSpPr>
              <a:spLocks noChangeArrowheads="1"/>
            </p:cNvSpPr>
            <p:nvPr/>
          </p:nvSpPr>
          <p:spPr bwMode="auto">
            <a:xfrm>
              <a:off x="3360" y="177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5" name="Rectangle 8"/>
            <p:cNvSpPr>
              <a:spLocks noChangeArrowheads="1"/>
            </p:cNvSpPr>
            <p:nvPr/>
          </p:nvSpPr>
          <p:spPr bwMode="auto">
            <a:xfrm>
              <a:off x="3552" y="158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6" name="Rectangle 9"/>
            <p:cNvSpPr>
              <a:spLocks noChangeArrowheads="1"/>
            </p:cNvSpPr>
            <p:nvPr/>
          </p:nvSpPr>
          <p:spPr bwMode="auto">
            <a:xfrm>
              <a:off x="3744" y="158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7" name="Rectangle 10"/>
            <p:cNvSpPr>
              <a:spLocks noChangeArrowheads="1"/>
            </p:cNvSpPr>
            <p:nvPr/>
          </p:nvSpPr>
          <p:spPr bwMode="auto">
            <a:xfrm>
              <a:off x="3552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8" name="Rectangle 11"/>
            <p:cNvSpPr>
              <a:spLocks noChangeArrowheads="1"/>
            </p:cNvSpPr>
            <p:nvPr/>
          </p:nvSpPr>
          <p:spPr bwMode="auto">
            <a:xfrm>
              <a:off x="3744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9" name="Rectangle 12"/>
            <p:cNvSpPr>
              <a:spLocks noChangeArrowheads="1"/>
            </p:cNvSpPr>
            <p:nvPr/>
          </p:nvSpPr>
          <p:spPr bwMode="auto">
            <a:xfrm>
              <a:off x="3168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0" name="Rectangle 13"/>
            <p:cNvSpPr>
              <a:spLocks noChangeArrowheads="1"/>
            </p:cNvSpPr>
            <p:nvPr/>
          </p:nvSpPr>
          <p:spPr bwMode="auto">
            <a:xfrm>
              <a:off x="3360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1" name="Rectangle 14"/>
            <p:cNvSpPr>
              <a:spLocks noChangeArrowheads="1"/>
            </p:cNvSpPr>
            <p:nvPr/>
          </p:nvSpPr>
          <p:spPr bwMode="auto">
            <a:xfrm>
              <a:off x="3168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2" name="Rectangle 15"/>
            <p:cNvSpPr>
              <a:spLocks noChangeArrowheads="1"/>
            </p:cNvSpPr>
            <p:nvPr/>
          </p:nvSpPr>
          <p:spPr bwMode="auto">
            <a:xfrm>
              <a:off x="3360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3" name="Rectangle 16"/>
            <p:cNvSpPr>
              <a:spLocks noChangeArrowheads="1"/>
            </p:cNvSpPr>
            <p:nvPr/>
          </p:nvSpPr>
          <p:spPr bwMode="auto">
            <a:xfrm>
              <a:off x="3552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4" name="Rectangle 17"/>
            <p:cNvSpPr>
              <a:spLocks noChangeArrowheads="1"/>
            </p:cNvSpPr>
            <p:nvPr/>
          </p:nvSpPr>
          <p:spPr bwMode="auto">
            <a:xfrm>
              <a:off x="3744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5" name="Rectangle 18"/>
            <p:cNvSpPr>
              <a:spLocks noChangeArrowheads="1"/>
            </p:cNvSpPr>
            <p:nvPr/>
          </p:nvSpPr>
          <p:spPr bwMode="auto">
            <a:xfrm>
              <a:off x="3552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6" name="Rectangle 19"/>
            <p:cNvSpPr>
              <a:spLocks noChangeArrowheads="1"/>
            </p:cNvSpPr>
            <p:nvPr/>
          </p:nvSpPr>
          <p:spPr bwMode="auto">
            <a:xfrm>
              <a:off x="3744" y="2160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7" name="Rectangle 20"/>
            <p:cNvSpPr>
              <a:spLocks noChangeArrowheads="1"/>
            </p:cNvSpPr>
            <p:nvPr/>
          </p:nvSpPr>
          <p:spPr bwMode="auto">
            <a:xfrm>
              <a:off x="3936" y="158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8" name="Rectangle 21"/>
            <p:cNvSpPr>
              <a:spLocks noChangeArrowheads="1"/>
            </p:cNvSpPr>
            <p:nvPr/>
          </p:nvSpPr>
          <p:spPr bwMode="auto">
            <a:xfrm>
              <a:off x="4128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9" name="Rectangle 22"/>
            <p:cNvSpPr>
              <a:spLocks noChangeArrowheads="1"/>
            </p:cNvSpPr>
            <p:nvPr/>
          </p:nvSpPr>
          <p:spPr bwMode="auto">
            <a:xfrm>
              <a:off x="3936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0" name="Rectangle 23"/>
            <p:cNvSpPr>
              <a:spLocks noChangeArrowheads="1"/>
            </p:cNvSpPr>
            <p:nvPr/>
          </p:nvSpPr>
          <p:spPr bwMode="auto">
            <a:xfrm>
              <a:off x="4128" y="177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1" name="Rectangle 24"/>
            <p:cNvSpPr>
              <a:spLocks noChangeArrowheads="1"/>
            </p:cNvSpPr>
            <p:nvPr/>
          </p:nvSpPr>
          <p:spPr bwMode="auto">
            <a:xfrm>
              <a:off x="4320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2" name="Rectangle 25"/>
            <p:cNvSpPr>
              <a:spLocks noChangeArrowheads="1"/>
            </p:cNvSpPr>
            <p:nvPr/>
          </p:nvSpPr>
          <p:spPr bwMode="auto">
            <a:xfrm>
              <a:off x="4512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3" name="Rectangle 26"/>
            <p:cNvSpPr>
              <a:spLocks noChangeArrowheads="1"/>
            </p:cNvSpPr>
            <p:nvPr/>
          </p:nvSpPr>
          <p:spPr bwMode="auto">
            <a:xfrm>
              <a:off x="4320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4" name="Rectangle 27"/>
            <p:cNvSpPr>
              <a:spLocks noChangeArrowheads="1"/>
            </p:cNvSpPr>
            <p:nvPr/>
          </p:nvSpPr>
          <p:spPr bwMode="auto">
            <a:xfrm>
              <a:off x="4512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5" name="Rectangle 28"/>
            <p:cNvSpPr>
              <a:spLocks noChangeArrowheads="1"/>
            </p:cNvSpPr>
            <p:nvPr/>
          </p:nvSpPr>
          <p:spPr bwMode="auto">
            <a:xfrm>
              <a:off x="3936" y="196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6" name="Rectangle 29"/>
            <p:cNvSpPr>
              <a:spLocks noChangeArrowheads="1"/>
            </p:cNvSpPr>
            <p:nvPr/>
          </p:nvSpPr>
          <p:spPr bwMode="auto">
            <a:xfrm>
              <a:off x="4128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7" name="Rectangle 30"/>
            <p:cNvSpPr>
              <a:spLocks noChangeArrowheads="1"/>
            </p:cNvSpPr>
            <p:nvPr/>
          </p:nvSpPr>
          <p:spPr bwMode="auto">
            <a:xfrm>
              <a:off x="3936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8" name="Rectangle 31"/>
            <p:cNvSpPr>
              <a:spLocks noChangeArrowheads="1"/>
            </p:cNvSpPr>
            <p:nvPr/>
          </p:nvSpPr>
          <p:spPr bwMode="auto">
            <a:xfrm>
              <a:off x="4128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9" name="Rectangle 32"/>
            <p:cNvSpPr>
              <a:spLocks noChangeArrowheads="1"/>
            </p:cNvSpPr>
            <p:nvPr/>
          </p:nvSpPr>
          <p:spPr bwMode="auto">
            <a:xfrm>
              <a:off x="4320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0" name="Rectangle 33"/>
            <p:cNvSpPr>
              <a:spLocks noChangeArrowheads="1"/>
            </p:cNvSpPr>
            <p:nvPr/>
          </p:nvSpPr>
          <p:spPr bwMode="auto">
            <a:xfrm>
              <a:off x="4512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1" name="Rectangle 34"/>
            <p:cNvSpPr>
              <a:spLocks noChangeArrowheads="1"/>
            </p:cNvSpPr>
            <p:nvPr/>
          </p:nvSpPr>
          <p:spPr bwMode="auto">
            <a:xfrm>
              <a:off x="4320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2" name="Rectangle 35"/>
            <p:cNvSpPr>
              <a:spLocks noChangeArrowheads="1"/>
            </p:cNvSpPr>
            <p:nvPr/>
          </p:nvSpPr>
          <p:spPr bwMode="auto">
            <a:xfrm>
              <a:off x="4512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3" name="Rectangle 36"/>
            <p:cNvSpPr>
              <a:spLocks noChangeArrowheads="1"/>
            </p:cNvSpPr>
            <p:nvPr/>
          </p:nvSpPr>
          <p:spPr bwMode="auto">
            <a:xfrm>
              <a:off x="3168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4" name="Rectangle 37"/>
            <p:cNvSpPr>
              <a:spLocks noChangeArrowheads="1"/>
            </p:cNvSpPr>
            <p:nvPr/>
          </p:nvSpPr>
          <p:spPr bwMode="auto">
            <a:xfrm>
              <a:off x="3360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5" name="Rectangle 38"/>
            <p:cNvSpPr>
              <a:spLocks noChangeArrowheads="1"/>
            </p:cNvSpPr>
            <p:nvPr/>
          </p:nvSpPr>
          <p:spPr bwMode="auto">
            <a:xfrm>
              <a:off x="3168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6" name="Rectangle 39"/>
            <p:cNvSpPr>
              <a:spLocks noChangeArrowheads="1"/>
            </p:cNvSpPr>
            <p:nvPr/>
          </p:nvSpPr>
          <p:spPr bwMode="auto">
            <a:xfrm>
              <a:off x="3360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7" name="Rectangle 40"/>
            <p:cNvSpPr>
              <a:spLocks noChangeArrowheads="1"/>
            </p:cNvSpPr>
            <p:nvPr/>
          </p:nvSpPr>
          <p:spPr bwMode="auto">
            <a:xfrm>
              <a:off x="3552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8" name="Rectangle 41"/>
            <p:cNvSpPr>
              <a:spLocks noChangeArrowheads="1"/>
            </p:cNvSpPr>
            <p:nvPr/>
          </p:nvSpPr>
          <p:spPr bwMode="auto">
            <a:xfrm>
              <a:off x="3744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9" name="Rectangle 42"/>
            <p:cNvSpPr>
              <a:spLocks noChangeArrowheads="1"/>
            </p:cNvSpPr>
            <p:nvPr/>
          </p:nvSpPr>
          <p:spPr bwMode="auto">
            <a:xfrm>
              <a:off x="3552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0" name="Rectangle 43"/>
            <p:cNvSpPr>
              <a:spLocks noChangeArrowheads="1"/>
            </p:cNvSpPr>
            <p:nvPr/>
          </p:nvSpPr>
          <p:spPr bwMode="auto">
            <a:xfrm>
              <a:off x="3744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1" name="Rectangle 44"/>
            <p:cNvSpPr>
              <a:spLocks noChangeArrowheads="1"/>
            </p:cNvSpPr>
            <p:nvPr/>
          </p:nvSpPr>
          <p:spPr bwMode="auto">
            <a:xfrm>
              <a:off x="3168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2" name="Rectangle 45"/>
            <p:cNvSpPr>
              <a:spLocks noChangeArrowheads="1"/>
            </p:cNvSpPr>
            <p:nvPr/>
          </p:nvSpPr>
          <p:spPr bwMode="auto">
            <a:xfrm>
              <a:off x="3360" y="273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3" name="Rectangle 46"/>
            <p:cNvSpPr>
              <a:spLocks noChangeArrowheads="1"/>
            </p:cNvSpPr>
            <p:nvPr/>
          </p:nvSpPr>
          <p:spPr bwMode="auto">
            <a:xfrm>
              <a:off x="3168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4" name="Rectangle 47"/>
            <p:cNvSpPr>
              <a:spLocks noChangeArrowheads="1"/>
            </p:cNvSpPr>
            <p:nvPr/>
          </p:nvSpPr>
          <p:spPr bwMode="auto">
            <a:xfrm>
              <a:off x="3360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5" name="Rectangle 48"/>
            <p:cNvSpPr>
              <a:spLocks noChangeArrowheads="1"/>
            </p:cNvSpPr>
            <p:nvPr/>
          </p:nvSpPr>
          <p:spPr bwMode="auto">
            <a:xfrm>
              <a:off x="3552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6" name="Rectangle 49"/>
            <p:cNvSpPr>
              <a:spLocks noChangeArrowheads="1"/>
            </p:cNvSpPr>
            <p:nvPr/>
          </p:nvSpPr>
          <p:spPr bwMode="auto">
            <a:xfrm>
              <a:off x="3744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7" name="Rectangle 50"/>
            <p:cNvSpPr>
              <a:spLocks noChangeArrowheads="1"/>
            </p:cNvSpPr>
            <p:nvPr/>
          </p:nvSpPr>
          <p:spPr bwMode="auto">
            <a:xfrm>
              <a:off x="3552" y="292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8" name="Rectangle 51"/>
            <p:cNvSpPr>
              <a:spLocks noChangeArrowheads="1"/>
            </p:cNvSpPr>
            <p:nvPr/>
          </p:nvSpPr>
          <p:spPr bwMode="auto">
            <a:xfrm>
              <a:off x="3744" y="292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9" name="Rectangle 52"/>
            <p:cNvSpPr>
              <a:spLocks noChangeArrowheads="1"/>
            </p:cNvSpPr>
            <p:nvPr/>
          </p:nvSpPr>
          <p:spPr bwMode="auto">
            <a:xfrm>
              <a:off x="3936" y="2352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0" name="Rectangle 53"/>
            <p:cNvSpPr>
              <a:spLocks noChangeArrowheads="1"/>
            </p:cNvSpPr>
            <p:nvPr/>
          </p:nvSpPr>
          <p:spPr bwMode="auto">
            <a:xfrm>
              <a:off x="4128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1" name="Rectangle 54"/>
            <p:cNvSpPr>
              <a:spLocks noChangeArrowheads="1"/>
            </p:cNvSpPr>
            <p:nvPr/>
          </p:nvSpPr>
          <p:spPr bwMode="auto">
            <a:xfrm>
              <a:off x="3936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2" name="Rectangle 55"/>
            <p:cNvSpPr>
              <a:spLocks noChangeArrowheads="1"/>
            </p:cNvSpPr>
            <p:nvPr/>
          </p:nvSpPr>
          <p:spPr bwMode="auto">
            <a:xfrm>
              <a:off x="4128" y="254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3" name="Rectangle 56"/>
            <p:cNvSpPr>
              <a:spLocks noChangeArrowheads="1"/>
            </p:cNvSpPr>
            <p:nvPr/>
          </p:nvSpPr>
          <p:spPr bwMode="auto">
            <a:xfrm>
              <a:off x="4320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4" name="Rectangle 57"/>
            <p:cNvSpPr>
              <a:spLocks noChangeArrowheads="1"/>
            </p:cNvSpPr>
            <p:nvPr/>
          </p:nvSpPr>
          <p:spPr bwMode="auto">
            <a:xfrm>
              <a:off x="4512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5" name="Rectangle 58"/>
            <p:cNvSpPr>
              <a:spLocks noChangeArrowheads="1"/>
            </p:cNvSpPr>
            <p:nvPr/>
          </p:nvSpPr>
          <p:spPr bwMode="auto">
            <a:xfrm>
              <a:off x="4320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6" name="Rectangle 59"/>
            <p:cNvSpPr>
              <a:spLocks noChangeArrowheads="1"/>
            </p:cNvSpPr>
            <p:nvPr/>
          </p:nvSpPr>
          <p:spPr bwMode="auto">
            <a:xfrm>
              <a:off x="4512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7" name="Rectangle 60"/>
            <p:cNvSpPr>
              <a:spLocks noChangeArrowheads="1"/>
            </p:cNvSpPr>
            <p:nvPr/>
          </p:nvSpPr>
          <p:spPr bwMode="auto">
            <a:xfrm>
              <a:off x="3936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8" name="Rectangle 61"/>
            <p:cNvSpPr>
              <a:spLocks noChangeArrowheads="1"/>
            </p:cNvSpPr>
            <p:nvPr/>
          </p:nvSpPr>
          <p:spPr bwMode="auto">
            <a:xfrm>
              <a:off x="4128" y="273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9" name="Rectangle 62"/>
            <p:cNvSpPr>
              <a:spLocks noChangeArrowheads="1"/>
            </p:cNvSpPr>
            <p:nvPr/>
          </p:nvSpPr>
          <p:spPr bwMode="auto">
            <a:xfrm>
              <a:off x="3936" y="292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60" name="Rectangle 63"/>
            <p:cNvSpPr>
              <a:spLocks noChangeArrowheads="1"/>
            </p:cNvSpPr>
            <p:nvPr/>
          </p:nvSpPr>
          <p:spPr bwMode="auto">
            <a:xfrm>
              <a:off x="4128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61" name="Rectangle 64"/>
            <p:cNvSpPr>
              <a:spLocks noChangeArrowheads="1"/>
            </p:cNvSpPr>
            <p:nvPr/>
          </p:nvSpPr>
          <p:spPr bwMode="auto">
            <a:xfrm>
              <a:off x="4320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62" name="Rectangle 65"/>
            <p:cNvSpPr>
              <a:spLocks noChangeArrowheads="1"/>
            </p:cNvSpPr>
            <p:nvPr/>
          </p:nvSpPr>
          <p:spPr bwMode="auto">
            <a:xfrm>
              <a:off x="4512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63" name="Rectangle 66"/>
            <p:cNvSpPr>
              <a:spLocks noChangeArrowheads="1"/>
            </p:cNvSpPr>
            <p:nvPr/>
          </p:nvSpPr>
          <p:spPr bwMode="auto">
            <a:xfrm>
              <a:off x="4320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64" name="Rectangle 67"/>
            <p:cNvSpPr>
              <a:spLocks noChangeArrowheads="1"/>
            </p:cNvSpPr>
            <p:nvPr/>
          </p:nvSpPr>
          <p:spPr bwMode="auto">
            <a:xfrm>
              <a:off x="4512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pic>
        <p:nvPicPr>
          <p:cNvPr id="183" name="Picture 18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47913" y="1676400"/>
            <a:ext cx="712787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12882" name="Group 114"/>
          <p:cNvGraphicFramePr>
            <a:graphicFrameLocks noGrp="1"/>
          </p:cNvGraphicFramePr>
          <p:nvPr/>
        </p:nvGraphicFramePr>
        <p:xfrm>
          <a:off x="2209800" y="2146300"/>
          <a:ext cx="1066800" cy="335280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12884" name="Line 116"/>
          <p:cNvSpPr>
            <a:spLocks noChangeShapeType="1"/>
          </p:cNvSpPr>
          <p:nvPr/>
        </p:nvSpPr>
        <p:spPr bwMode="auto">
          <a:xfrm flipV="1">
            <a:off x="5562600" y="2057400"/>
            <a:ext cx="3124200" cy="213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12890" name="Line 122"/>
          <p:cNvSpPr>
            <a:spLocks noChangeShapeType="1"/>
          </p:cNvSpPr>
          <p:nvPr/>
        </p:nvSpPr>
        <p:spPr bwMode="auto">
          <a:xfrm flipV="1">
            <a:off x="4419600" y="1905000"/>
            <a:ext cx="2209800" cy="1600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12891" name="Rectangle 123"/>
          <p:cNvSpPr>
            <a:spLocks noChangeArrowheads="1"/>
          </p:cNvSpPr>
          <p:nvPr/>
        </p:nvSpPr>
        <p:spPr bwMode="auto">
          <a:xfrm>
            <a:off x="4191000" y="3429000"/>
            <a:ext cx="304800" cy="304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12892" name="Rectangle 124"/>
          <p:cNvSpPr>
            <a:spLocks noChangeArrowheads="1"/>
          </p:cNvSpPr>
          <p:nvPr/>
        </p:nvSpPr>
        <p:spPr bwMode="auto">
          <a:xfrm>
            <a:off x="5410200" y="4038600"/>
            <a:ext cx="304800" cy="304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1312933" name="Group 165"/>
          <p:cNvGraphicFramePr>
            <a:graphicFrameLocks noGrp="1"/>
          </p:cNvGraphicFramePr>
          <p:nvPr/>
        </p:nvGraphicFramePr>
        <p:xfrm>
          <a:off x="7086600" y="2209800"/>
          <a:ext cx="1066800" cy="335280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84" name="Picture 18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1828800"/>
            <a:ext cx="16256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" name="Picture 18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610600" y="1828800"/>
            <a:ext cx="162242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12934" name="Group 166"/>
          <p:cNvGraphicFramePr>
            <a:graphicFrameLocks noGrp="1"/>
          </p:cNvGraphicFramePr>
          <p:nvPr/>
        </p:nvGraphicFramePr>
        <p:xfrm>
          <a:off x="8839200" y="2209800"/>
          <a:ext cx="1066800" cy="335280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2884" grpId="0" animBg="1"/>
      <p:bldP spid="1312890" grpId="0" animBg="1"/>
      <p:bldP spid="1312891" grpId="0" animBg="1"/>
      <p:bldP spid="131289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Naïve Bayes for Text</a:t>
            </a:r>
          </a:p>
        </p:txBody>
      </p:sp>
      <p:sp>
        <p:nvSpPr>
          <p:cNvPr id="13107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3538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Bag-of-words Naïve </a:t>
            </a:r>
            <a:r>
              <a:rPr lang="en-US" sz="2400" dirty="0" err="1">
                <a:latin typeface="Calibri"/>
                <a:cs typeface="Calibri"/>
              </a:rPr>
              <a:t>Bayes</a:t>
            </a:r>
            <a:r>
              <a:rPr lang="en-US" sz="2400" dirty="0">
                <a:latin typeface="Calibri"/>
                <a:cs typeface="Calibri"/>
              </a:rPr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Features: </a:t>
            </a:r>
            <a:r>
              <a:rPr lang="en-US" sz="2000" dirty="0" err="1">
                <a:latin typeface="Calibri"/>
                <a:cs typeface="Calibri"/>
              </a:rPr>
              <a:t>W</a:t>
            </a:r>
            <a:r>
              <a:rPr lang="en-US" sz="2000" baseline="-25000" dirty="0" err="1">
                <a:latin typeface="Calibri"/>
                <a:cs typeface="Calibri"/>
              </a:rPr>
              <a:t>i</a:t>
            </a:r>
            <a:r>
              <a:rPr lang="en-US" sz="2000" dirty="0">
                <a:latin typeface="Calibri"/>
                <a:cs typeface="Calibri"/>
              </a:rPr>
              <a:t> is the word at </a:t>
            </a:r>
            <a:r>
              <a:rPr lang="en-US" sz="2000" dirty="0" err="1">
                <a:latin typeface="Calibri"/>
                <a:cs typeface="Calibri"/>
              </a:rPr>
              <a:t>positon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i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As before: predict label conditioned on feature variables (spam vs. ham)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As before: assume features are conditionally independent given label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New: each </a:t>
            </a:r>
            <a:r>
              <a:rPr lang="en-US" sz="2000" dirty="0" err="1">
                <a:latin typeface="Calibri"/>
                <a:cs typeface="Calibri"/>
              </a:rPr>
              <a:t>W</a:t>
            </a:r>
            <a:r>
              <a:rPr lang="en-US" sz="2000" baseline="-25000" dirty="0" err="1">
                <a:latin typeface="Calibri"/>
                <a:cs typeface="Calibri"/>
              </a:rPr>
              <a:t>i</a:t>
            </a:r>
            <a:r>
              <a:rPr lang="en-US" sz="2000" dirty="0">
                <a:latin typeface="Calibri"/>
                <a:cs typeface="Calibri"/>
              </a:rPr>
              <a:t> is identically distributed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Generative model: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“Tied” distributions and bag-of-words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Usually, each variable gets its own conditional probability distribution P(F|Y)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In a bag-of-words model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Each position is identically distributed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All positions share the same conditional </a:t>
            </a:r>
            <a:r>
              <a:rPr lang="en-US" sz="1800" dirty="0" err="1">
                <a:latin typeface="Calibri"/>
                <a:cs typeface="Calibri"/>
              </a:rPr>
              <a:t>probs</a:t>
            </a:r>
            <a:r>
              <a:rPr lang="en-US" sz="1800" dirty="0">
                <a:latin typeface="Calibri"/>
                <a:cs typeface="Calibri"/>
              </a:rPr>
              <a:t> P(W|Y)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Why make this assumption?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Called “bag-of-words” because model is insensitive to word order or reordering</a:t>
            </a: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276600" y="3362324"/>
            <a:ext cx="4844780" cy="572192"/>
          </a:xfrm>
          <a:prstGeom prst="rect">
            <a:avLst/>
          </a:prstGeom>
          <a:noFill/>
          <a:ln/>
          <a:effectLst/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6553200" y="6491288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310727" name="Text Box 7"/>
          <p:cNvSpPr txBox="1">
            <a:spLocks noChangeArrowheads="1"/>
          </p:cNvSpPr>
          <p:nvPr/>
        </p:nvSpPr>
        <p:spPr bwMode="auto">
          <a:xfrm>
            <a:off x="8732702" y="2728912"/>
            <a:ext cx="16764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>
                <a:latin typeface="Calibri"/>
                <a:cs typeface="Calibri"/>
              </a:rPr>
              <a:t>Word at position i, not i</a:t>
            </a:r>
            <a:r>
              <a:rPr lang="en-US" sz="1600" i="1" baseline="30000">
                <a:latin typeface="Calibri"/>
                <a:cs typeface="Calibri"/>
              </a:rPr>
              <a:t>th</a:t>
            </a:r>
            <a:r>
              <a:rPr lang="en-US" sz="1600" i="1">
                <a:latin typeface="Calibri"/>
                <a:cs typeface="Calibri"/>
              </a:rPr>
              <a:t> word in the dictionary!</a:t>
            </a:r>
          </a:p>
        </p:txBody>
      </p:sp>
      <p:sp>
        <p:nvSpPr>
          <p:cNvPr id="1310728" name="Freeform 8"/>
          <p:cNvSpPr>
            <a:spLocks/>
          </p:cNvSpPr>
          <p:nvPr/>
        </p:nvSpPr>
        <p:spPr bwMode="auto">
          <a:xfrm>
            <a:off x="7427777" y="3706812"/>
            <a:ext cx="2409825" cy="255588"/>
          </a:xfrm>
          <a:custGeom>
            <a:avLst/>
            <a:gdLst>
              <a:gd name="T0" fmla="*/ 2147483647 w 1518"/>
              <a:gd name="T1" fmla="*/ 2147483647 h 161"/>
              <a:gd name="T2" fmla="*/ 2147483647 w 1518"/>
              <a:gd name="T3" fmla="*/ 2147483647 h 161"/>
              <a:gd name="T4" fmla="*/ 2147483647 w 1518"/>
              <a:gd name="T5" fmla="*/ 2147483647 h 161"/>
              <a:gd name="T6" fmla="*/ 2147483647 w 1518"/>
              <a:gd name="T7" fmla="*/ 0 h 161"/>
              <a:gd name="T8" fmla="*/ 0 60000 65536"/>
              <a:gd name="T9" fmla="*/ 0 60000 65536"/>
              <a:gd name="T10" fmla="*/ 0 60000 65536"/>
              <a:gd name="T11" fmla="*/ 0 60000 65536"/>
              <a:gd name="T12" fmla="*/ 0 w 1518"/>
              <a:gd name="T13" fmla="*/ 0 h 161"/>
              <a:gd name="T14" fmla="*/ 1518 w 1518"/>
              <a:gd name="T15" fmla="*/ 161 h 1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18" h="161">
                <a:moveTo>
                  <a:pt x="73" y="60"/>
                </a:moveTo>
                <a:cubicBezTo>
                  <a:pt x="94" y="67"/>
                  <a:pt x="0" y="89"/>
                  <a:pt x="197" y="103"/>
                </a:cubicBezTo>
                <a:cubicBezTo>
                  <a:pt x="394" y="117"/>
                  <a:pt x="1038" y="161"/>
                  <a:pt x="1254" y="144"/>
                </a:cubicBezTo>
                <a:cubicBezTo>
                  <a:pt x="1470" y="127"/>
                  <a:pt x="1518" y="60"/>
                  <a:pt x="1494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27" grpId="0"/>
      <p:bldP spid="13107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306" y="1600200"/>
            <a:ext cx="7441387" cy="4952999"/>
          </a:xfrm>
          <a:prstGeom prst="rect">
            <a:avLst/>
          </a:prstGeom>
        </p:spPr>
      </p:pic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8382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Decision Networks and Value of Perfect Information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415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Spam Filtering</a:t>
            </a:r>
          </a:p>
        </p:txBody>
      </p:sp>
      <p:sp>
        <p:nvSpPr>
          <p:cNvPr id="1286147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447800"/>
            <a:ext cx="8229600" cy="5029200"/>
          </a:xfrm>
        </p:spPr>
        <p:txBody>
          <a:bodyPr/>
          <a:lstStyle/>
          <a:p>
            <a:pPr eaLnBrk="1" hangingPunct="1"/>
            <a:r>
              <a:rPr lang="en-US" sz="2400"/>
              <a:t>Model:</a:t>
            </a:r>
          </a:p>
          <a:p>
            <a:pPr eaLnBrk="1" hangingPunct="1"/>
            <a:endParaRPr lang="en-US" sz="1000"/>
          </a:p>
          <a:p>
            <a:pPr eaLnBrk="1" hangingPunct="1"/>
            <a:r>
              <a:rPr lang="en-US" sz="2400"/>
              <a:t>What are the parameters?</a:t>
            </a:r>
          </a:p>
          <a:p>
            <a:pPr eaLnBrk="1" hangingPunct="1"/>
            <a:endParaRPr lang="en-US" sz="2400"/>
          </a:p>
          <a:p>
            <a:pPr eaLnBrk="1" hangingPunct="1"/>
            <a:endParaRPr lang="en-US" sz="2400"/>
          </a:p>
          <a:p>
            <a:pPr eaLnBrk="1" hangingPunct="1"/>
            <a:endParaRPr lang="en-US" sz="2400"/>
          </a:p>
          <a:p>
            <a:pPr eaLnBrk="1" hangingPunct="1"/>
            <a:endParaRPr lang="en-US" sz="2400"/>
          </a:p>
          <a:p>
            <a:pPr eaLnBrk="1" hangingPunct="1"/>
            <a:endParaRPr lang="en-US" sz="2400"/>
          </a:p>
          <a:p>
            <a:pPr eaLnBrk="1" hangingPunct="1"/>
            <a:endParaRPr lang="en-US" sz="2400"/>
          </a:p>
          <a:p>
            <a:pPr eaLnBrk="1" hangingPunct="1"/>
            <a:endParaRPr lang="en-US" sz="2400"/>
          </a:p>
          <a:p>
            <a:pPr eaLnBrk="1" hangingPunct="1"/>
            <a:endParaRPr lang="en-US" sz="2400"/>
          </a:p>
          <a:p>
            <a:pPr eaLnBrk="1" hangingPunct="1"/>
            <a:r>
              <a:rPr lang="en-US" sz="2400"/>
              <a:t>Where do these tables come from?</a:t>
            </a:r>
          </a:p>
          <a:p>
            <a:pPr eaLnBrk="1" hangingPunct="1"/>
            <a:endParaRPr lang="en-US" sz="2400"/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514735" y="1524000"/>
            <a:ext cx="4847955" cy="572567"/>
          </a:xfrm>
          <a:prstGeom prst="rect">
            <a:avLst/>
          </a:prstGeom>
          <a:noFill/>
          <a:ln/>
          <a:effectLst/>
        </p:spPr>
      </p:pic>
      <p:sp>
        <p:nvSpPr>
          <p:cNvPr id="1286149" name="Text Box 5"/>
          <p:cNvSpPr txBox="1">
            <a:spLocks noChangeArrowheads="1"/>
          </p:cNvSpPr>
          <p:nvPr/>
        </p:nvSpPr>
        <p:spPr bwMode="auto">
          <a:xfrm>
            <a:off x="4648200" y="3141663"/>
            <a:ext cx="2057400" cy="2573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the :  0.0156</a:t>
            </a:r>
          </a:p>
          <a:p>
            <a:r>
              <a:rPr lang="en-US">
                <a:latin typeface="Courier New" pitchFamily="49" charset="0"/>
              </a:rPr>
              <a:t>to  :  0.0153</a:t>
            </a:r>
          </a:p>
          <a:p>
            <a:r>
              <a:rPr lang="en-US">
                <a:latin typeface="Courier New" pitchFamily="49" charset="0"/>
              </a:rPr>
              <a:t>and :  0.0115</a:t>
            </a:r>
          </a:p>
          <a:p>
            <a:r>
              <a:rPr lang="en-US">
                <a:latin typeface="Courier New" pitchFamily="49" charset="0"/>
              </a:rPr>
              <a:t>of  :  0.0095</a:t>
            </a:r>
          </a:p>
          <a:p>
            <a:r>
              <a:rPr lang="en-US">
                <a:latin typeface="Courier New" pitchFamily="49" charset="0"/>
              </a:rPr>
              <a:t>you :  0.0093</a:t>
            </a:r>
          </a:p>
          <a:p>
            <a:r>
              <a:rPr lang="en-US">
                <a:latin typeface="Courier New" pitchFamily="49" charset="0"/>
              </a:rPr>
              <a:t>a   :  0.0086</a:t>
            </a:r>
          </a:p>
          <a:p>
            <a:r>
              <a:rPr lang="en-US">
                <a:latin typeface="Courier New" pitchFamily="49" charset="0"/>
              </a:rPr>
              <a:t>with:  0.0080</a:t>
            </a:r>
          </a:p>
          <a:p>
            <a:r>
              <a:rPr lang="en-US">
                <a:latin typeface="Courier New" pitchFamily="49" charset="0"/>
              </a:rPr>
              <a:t>from:  0.0075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0486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76800" y="2743200"/>
            <a:ext cx="1606550" cy="29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05800" y="2743200"/>
            <a:ext cx="1466850" cy="29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6152" name="Text Box 8"/>
          <p:cNvSpPr txBox="1">
            <a:spLocks noChangeArrowheads="1"/>
          </p:cNvSpPr>
          <p:nvPr/>
        </p:nvSpPr>
        <p:spPr bwMode="auto">
          <a:xfrm>
            <a:off x="8001000" y="3141663"/>
            <a:ext cx="2057400" cy="2573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the :  0.0210</a:t>
            </a:r>
          </a:p>
          <a:p>
            <a:r>
              <a:rPr lang="en-US">
                <a:latin typeface="Courier New" pitchFamily="49" charset="0"/>
              </a:rPr>
              <a:t>to  :  0.0133</a:t>
            </a:r>
          </a:p>
          <a:p>
            <a:r>
              <a:rPr lang="en-US">
                <a:latin typeface="Courier New" pitchFamily="49" charset="0"/>
              </a:rPr>
              <a:t>of  :  0.0119</a:t>
            </a:r>
          </a:p>
          <a:p>
            <a:r>
              <a:rPr lang="en-US">
                <a:latin typeface="Courier New" pitchFamily="49" charset="0"/>
              </a:rPr>
              <a:t>2002:  0.0110</a:t>
            </a:r>
          </a:p>
          <a:p>
            <a:r>
              <a:rPr lang="en-US">
                <a:latin typeface="Courier New" pitchFamily="49" charset="0"/>
              </a:rPr>
              <a:t>with:  0.0108</a:t>
            </a:r>
          </a:p>
          <a:p>
            <a:r>
              <a:rPr lang="en-US">
                <a:latin typeface="Courier New" pitchFamily="49" charset="0"/>
              </a:rPr>
              <a:t>from:  0.0107</a:t>
            </a:r>
          </a:p>
          <a:p>
            <a:r>
              <a:rPr lang="en-US">
                <a:latin typeface="Courier New" pitchFamily="49" charset="0"/>
              </a:rPr>
              <a:t>and :  0.0105</a:t>
            </a:r>
          </a:p>
          <a:p>
            <a:r>
              <a:rPr lang="en-US">
                <a:latin typeface="Courier New" pitchFamily="49" charset="0"/>
              </a:rPr>
              <a:t>a   :  0.0100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426024" y="2743200"/>
            <a:ext cx="712140" cy="278992"/>
          </a:xfrm>
          <a:prstGeom prst="rect">
            <a:avLst/>
          </a:prstGeom>
          <a:noFill/>
          <a:ln/>
          <a:effectLst/>
        </p:spPr>
      </p:pic>
      <p:sp>
        <p:nvSpPr>
          <p:cNvPr id="1286154" name="Text Box 10"/>
          <p:cNvSpPr txBox="1">
            <a:spLocks noChangeArrowheads="1"/>
          </p:cNvSpPr>
          <p:nvPr/>
        </p:nvSpPr>
        <p:spPr bwMode="auto">
          <a:xfrm>
            <a:off x="1981200" y="3124200"/>
            <a:ext cx="160020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ham : 0.66</a:t>
            </a:r>
          </a:p>
          <a:p>
            <a:r>
              <a:rPr lang="en-US">
                <a:latin typeface="Courier New" pitchFamily="49" charset="0"/>
              </a:rPr>
              <a:t>spam: 0.33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6149" grpId="0" animBg="1"/>
      <p:bldP spid="1286152" grpId="0" animBg="1"/>
      <p:bldP spid="128615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Spam Example</a:t>
            </a:r>
          </a:p>
        </p:txBody>
      </p:sp>
      <p:graphicFrame>
        <p:nvGraphicFramePr>
          <p:cNvPr id="1298436" name="Group 4"/>
          <p:cNvGraphicFramePr>
            <a:graphicFrameLocks noGrp="1"/>
          </p:cNvGraphicFramePr>
          <p:nvPr/>
        </p:nvGraphicFramePr>
        <p:xfrm>
          <a:off x="2590800" y="1600200"/>
          <a:ext cx="6858000" cy="402336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Word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P(w|spam)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P(w|ham)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Tot Spam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Tot Ham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(prior)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0.33333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0.66666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-1.1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-0.4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Gary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0.00002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0.00021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-11.8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-8.9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would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0.00069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0.00084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-19.1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-16.0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you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0.00881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0.00304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-23.8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-21.8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like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0.00086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0.00083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-30.9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-28.9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to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0.01517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0.01339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-35.1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-33.2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lose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0.00008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0.00002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-44.5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-44.0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weight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0.00016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0.00002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-53.3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-55.0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while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0.00027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0.00027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-61.5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-63.2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you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0.00881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0.00304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-66.2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-69.0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sleep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0.00006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0.00001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-76.0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-80.5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98512" name="Text Box 80"/>
          <p:cNvSpPr txBox="1">
            <a:spLocks noChangeArrowheads="1"/>
          </p:cNvSpPr>
          <p:nvPr/>
        </p:nvSpPr>
        <p:spPr bwMode="auto">
          <a:xfrm>
            <a:off x="7391400" y="5943600"/>
            <a:ext cx="2209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P(spam | w) = 98.9</a:t>
            </a:r>
          </a:p>
        </p:txBody>
      </p:sp>
      <p:sp>
        <p:nvSpPr>
          <p:cNvPr id="1298513" name="Line 81"/>
          <p:cNvSpPr>
            <a:spLocks noChangeShapeType="1"/>
          </p:cNvSpPr>
          <p:nvPr/>
        </p:nvSpPr>
        <p:spPr bwMode="auto">
          <a:xfrm>
            <a:off x="7315200" y="57912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98514" name="Rectangle 82"/>
          <p:cNvSpPr>
            <a:spLocks noChangeArrowheads="1"/>
          </p:cNvSpPr>
          <p:nvPr/>
        </p:nvSpPr>
        <p:spPr bwMode="auto">
          <a:xfrm>
            <a:off x="2590800" y="3352800"/>
            <a:ext cx="6858000" cy="228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98515" name="Rectangle 83"/>
          <p:cNvSpPr>
            <a:spLocks noChangeArrowheads="1"/>
          </p:cNvSpPr>
          <p:nvPr/>
        </p:nvSpPr>
        <p:spPr bwMode="auto">
          <a:xfrm>
            <a:off x="2590800" y="2971800"/>
            <a:ext cx="6858000" cy="2667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98516" name="Rectangle 84"/>
          <p:cNvSpPr>
            <a:spLocks noChangeArrowheads="1"/>
          </p:cNvSpPr>
          <p:nvPr/>
        </p:nvSpPr>
        <p:spPr bwMode="auto">
          <a:xfrm>
            <a:off x="2590800" y="2667000"/>
            <a:ext cx="6858000" cy="297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98517" name="Rectangle 85"/>
          <p:cNvSpPr>
            <a:spLocks noChangeArrowheads="1"/>
          </p:cNvSpPr>
          <p:nvPr/>
        </p:nvSpPr>
        <p:spPr bwMode="auto">
          <a:xfrm>
            <a:off x="2590800" y="2286000"/>
            <a:ext cx="6858000" cy="342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8512" grpId="0"/>
      <p:bldP spid="1298513" grpId="0" animBg="1"/>
      <p:bldP spid="1298514" grpId="0" animBg="1"/>
      <p:bldP spid="1298515" grpId="0" animBg="1"/>
      <p:bldP spid="1298516" grpId="0" animBg="1"/>
      <p:bldP spid="12985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945" y="2235200"/>
            <a:ext cx="3579510" cy="2946400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6514" y="2340708"/>
            <a:ext cx="3842741" cy="2155092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7424" y="2209800"/>
            <a:ext cx="3804752" cy="2946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Important Concepts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63246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Data: labeled instances, e.g. emails marked spam/ham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Training set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Held out set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Test set</a:t>
            </a:r>
          </a:p>
          <a:p>
            <a:pPr lvl="1" eaLnBrk="1" hangingPunct="1">
              <a:lnSpc>
                <a:spcPct val="80000"/>
              </a:lnSpc>
            </a:pPr>
            <a:endParaRPr lang="en-US" sz="8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Features: attribute-value pairs which characterize each x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7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Experimentation cycle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Learn parameters (e.g. model probabilities) on training set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(Tune </a:t>
            </a:r>
            <a:r>
              <a:rPr lang="en-US" sz="1600" dirty="0" err="1">
                <a:latin typeface="Calibri"/>
                <a:cs typeface="Calibri"/>
              </a:rPr>
              <a:t>hyperparameters</a:t>
            </a:r>
            <a:r>
              <a:rPr lang="en-US" sz="1600" dirty="0">
                <a:latin typeface="Calibri"/>
                <a:cs typeface="Calibri"/>
              </a:rPr>
              <a:t> on held-out set)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Compute accuracy of test set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Very important: never “peek” at the test set!</a:t>
            </a:r>
          </a:p>
          <a:p>
            <a:pPr lvl="1"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Evaluation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Accuracy: fraction of instances predicted correctly</a:t>
            </a: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 err="1">
                <a:latin typeface="Calibri"/>
                <a:cs typeface="Calibri"/>
              </a:rPr>
              <a:t>Overfitting</a:t>
            </a:r>
            <a:r>
              <a:rPr lang="en-US" sz="1800" dirty="0">
                <a:latin typeface="Calibri"/>
                <a:cs typeface="Calibri"/>
              </a:rPr>
              <a:t> and generalization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Want a classifier which does well on </a:t>
            </a:r>
            <a:r>
              <a:rPr lang="en-US" sz="1600" i="1" dirty="0">
                <a:latin typeface="Calibri"/>
                <a:cs typeface="Calibri"/>
              </a:rPr>
              <a:t>test</a:t>
            </a:r>
            <a:r>
              <a:rPr lang="en-US" sz="1600" dirty="0">
                <a:latin typeface="Calibri"/>
                <a:cs typeface="Calibri"/>
              </a:rPr>
              <a:t>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err="1">
                <a:latin typeface="Calibri"/>
                <a:cs typeface="Calibri"/>
              </a:rPr>
              <a:t>Overfitting</a:t>
            </a:r>
            <a:r>
              <a:rPr lang="en-US" sz="1600" dirty="0">
                <a:latin typeface="Calibri"/>
                <a:cs typeface="Calibri"/>
              </a:rPr>
              <a:t>: fitting the training data very closely, but not generalizing well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We’ll investigate </a:t>
            </a:r>
            <a:r>
              <a:rPr lang="en-US" sz="1600" dirty="0" err="1">
                <a:latin typeface="Calibri"/>
                <a:cs typeface="Calibri"/>
              </a:rPr>
              <a:t>overfitting</a:t>
            </a:r>
            <a:r>
              <a:rPr lang="en-US" sz="1600" dirty="0">
                <a:latin typeface="Calibri"/>
                <a:cs typeface="Calibri"/>
              </a:rPr>
              <a:t> and generalization formally in a few lectures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6934200" y="1600200"/>
            <a:ext cx="1676400" cy="2590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>
                <a:latin typeface="Calibri"/>
                <a:cs typeface="Calibri"/>
              </a:rPr>
              <a:t>Data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6934200" y="4267200"/>
            <a:ext cx="1676400" cy="99060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Held-Out</a:t>
            </a:r>
          </a:p>
          <a:p>
            <a:pPr algn="ctr"/>
            <a:r>
              <a:rPr lang="en-US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6934200" y="5334000"/>
            <a:ext cx="1676400" cy="914400"/>
          </a:xfrm>
          <a:prstGeom prst="rect">
            <a:avLst/>
          </a:prstGeom>
          <a:solidFill>
            <a:srgbClr val="BDE6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>
                <a:latin typeface="Calibri"/>
                <a:cs typeface="Calibri"/>
              </a:rPr>
              <a:t>Data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9933" y="1600200"/>
            <a:ext cx="2777206" cy="2286000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5493" y="3886200"/>
            <a:ext cx="2164772" cy="16764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6386" y="5388709"/>
            <a:ext cx="2212274" cy="124069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70079-4C7C-64F8-6529-BEA349E3B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diagram&#10;&#10;AI-generated content may be incorrect.">
            <a:extLst>
              <a:ext uri="{FF2B5EF4-FFF2-40B4-BE49-F238E27FC236}">
                <a16:creationId xmlns:a16="http://schemas.microsoft.com/office/drawing/2014/main" id="{FB0EC7CE-4B7B-6F49-AA68-B8CA72C8D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61" y="62382"/>
            <a:ext cx="11752183" cy="65494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38F2D-A705-4245-5B2F-0D32E5161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C9E-1098-48D9-B6CC-80E94073E13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25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12E71-9C38-79C1-8F96-272BEAC2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3D8F3A72-094C-3E64-758A-857E927DE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89" y="37071"/>
            <a:ext cx="11944573" cy="66473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56A14-B416-48BB-5A7F-5FC9E7353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C9E-1098-48D9-B6CC-80E94073E131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4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and </a:t>
            </a:r>
            <a:r>
              <a:rPr lang="en-US" dirty="0" err="1"/>
              <a:t>Overfitting</a:t>
            </a:r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3073" y="1295400"/>
            <a:ext cx="3121641" cy="4667250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295452"/>
            <a:ext cx="3352800" cy="4667146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982" y="1295400"/>
            <a:ext cx="4265635" cy="4667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974725" y="1295400"/>
            <a:ext cx="7537450" cy="51276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1" name="Line 4"/>
          <p:cNvSpPr>
            <a:spLocks noChangeShapeType="1"/>
          </p:cNvSpPr>
          <p:nvPr/>
        </p:nvSpPr>
        <p:spPr bwMode="auto">
          <a:xfrm>
            <a:off x="974725" y="6423025"/>
            <a:ext cx="75374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2" name="Line 5"/>
          <p:cNvSpPr>
            <a:spLocks noChangeShapeType="1"/>
          </p:cNvSpPr>
          <p:nvPr/>
        </p:nvSpPr>
        <p:spPr bwMode="auto">
          <a:xfrm flipV="1">
            <a:off x="974725" y="1295400"/>
            <a:ext cx="1588" cy="51276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3" name="Line 6"/>
          <p:cNvSpPr>
            <a:spLocks noChangeShapeType="1"/>
          </p:cNvSpPr>
          <p:nvPr/>
        </p:nvSpPr>
        <p:spPr bwMode="auto">
          <a:xfrm flipV="1">
            <a:off x="974725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973138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35" name="Line 8"/>
          <p:cNvSpPr>
            <a:spLocks noChangeShapeType="1"/>
          </p:cNvSpPr>
          <p:nvPr/>
        </p:nvSpPr>
        <p:spPr bwMode="auto">
          <a:xfrm flipV="1">
            <a:off x="1725613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Rectangle 9"/>
          <p:cNvSpPr>
            <a:spLocks noChangeArrowheads="1"/>
          </p:cNvSpPr>
          <p:nvPr/>
        </p:nvSpPr>
        <p:spPr bwMode="auto">
          <a:xfrm>
            <a:off x="1724025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2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37" name="Line 10"/>
          <p:cNvSpPr>
            <a:spLocks noChangeShapeType="1"/>
          </p:cNvSpPr>
          <p:nvPr/>
        </p:nvSpPr>
        <p:spPr bwMode="auto">
          <a:xfrm flipV="1">
            <a:off x="2474913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Rectangle 11"/>
          <p:cNvSpPr>
            <a:spLocks noChangeArrowheads="1"/>
          </p:cNvSpPr>
          <p:nvPr/>
        </p:nvSpPr>
        <p:spPr bwMode="auto">
          <a:xfrm>
            <a:off x="2473325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4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39" name="Line 12"/>
          <p:cNvSpPr>
            <a:spLocks noChangeShapeType="1"/>
          </p:cNvSpPr>
          <p:nvPr/>
        </p:nvSpPr>
        <p:spPr bwMode="auto">
          <a:xfrm flipV="1">
            <a:off x="3233738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Rectangle 13"/>
          <p:cNvSpPr>
            <a:spLocks noChangeArrowheads="1"/>
          </p:cNvSpPr>
          <p:nvPr/>
        </p:nvSpPr>
        <p:spPr bwMode="auto">
          <a:xfrm>
            <a:off x="3232150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6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41" name="Line 14"/>
          <p:cNvSpPr>
            <a:spLocks noChangeShapeType="1"/>
          </p:cNvSpPr>
          <p:nvPr/>
        </p:nvSpPr>
        <p:spPr bwMode="auto">
          <a:xfrm flipV="1">
            <a:off x="3984625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Rectangle 15"/>
          <p:cNvSpPr>
            <a:spLocks noChangeArrowheads="1"/>
          </p:cNvSpPr>
          <p:nvPr/>
        </p:nvSpPr>
        <p:spPr bwMode="auto">
          <a:xfrm>
            <a:off x="3983038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8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43" name="Line 16"/>
          <p:cNvSpPr>
            <a:spLocks noChangeShapeType="1"/>
          </p:cNvSpPr>
          <p:nvPr/>
        </p:nvSpPr>
        <p:spPr bwMode="auto">
          <a:xfrm flipV="1">
            <a:off x="4743450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Rectangle 17"/>
          <p:cNvSpPr>
            <a:spLocks noChangeArrowheads="1"/>
          </p:cNvSpPr>
          <p:nvPr/>
        </p:nvSpPr>
        <p:spPr bwMode="auto">
          <a:xfrm>
            <a:off x="4702175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45" name="Line 18"/>
          <p:cNvSpPr>
            <a:spLocks noChangeShapeType="1"/>
          </p:cNvSpPr>
          <p:nvPr/>
        </p:nvSpPr>
        <p:spPr bwMode="auto">
          <a:xfrm flipV="1">
            <a:off x="5494338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6" name="Rectangle 19"/>
          <p:cNvSpPr>
            <a:spLocks noChangeArrowheads="1"/>
          </p:cNvSpPr>
          <p:nvPr/>
        </p:nvSpPr>
        <p:spPr bwMode="auto">
          <a:xfrm>
            <a:off x="5453063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12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47" name="Line 20"/>
          <p:cNvSpPr>
            <a:spLocks noChangeShapeType="1"/>
          </p:cNvSpPr>
          <p:nvPr/>
        </p:nvSpPr>
        <p:spPr bwMode="auto">
          <a:xfrm flipV="1">
            <a:off x="6243638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8" name="Rectangle 21"/>
          <p:cNvSpPr>
            <a:spLocks noChangeArrowheads="1"/>
          </p:cNvSpPr>
          <p:nvPr/>
        </p:nvSpPr>
        <p:spPr bwMode="auto">
          <a:xfrm>
            <a:off x="6202363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14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49" name="Line 22"/>
          <p:cNvSpPr>
            <a:spLocks noChangeShapeType="1"/>
          </p:cNvSpPr>
          <p:nvPr/>
        </p:nvSpPr>
        <p:spPr bwMode="auto">
          <a:xfrm flipV="1">
            <a:off x="7002463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0" name="Rectangle 23"/>
          <p:cNvSpPr>
            <a:spLocks noChangeArrowheads="1"/>
          </p:cNvSpPr>
          <p:nvPr/>
        </p:nvSpPr>
        <p:spPr bwMode="auto">
          <a:xfrm>
            <a:off x="6961188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16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51" name="Line 24"/>
          <p:cNvSpPr>
            <a:spLocks noChangeShapeType="1"/>
          </p:cNvSpPr>
          <p:nvPr/>
        </p:nvSpPr>
        <p:spPr bwMode="auto">
          <a:xfrm flipV="1">
            <a:off x="7753350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2" name="Rectangle 25"/>
          <p:cNvSpPr>
            <a:spLocks noChangeArrowheads="1"/>
          </p:cNvSpPr>
          <p:nvPr/>
        </p:nvSpPr>
        <p:spPr bwMode="auto">
          <a:xfrm>
            <a:off x="7712075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18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53" name="Line 26"/>
          <p:cNvSpPr>
            <a:spLocks noChangeShapeType="1"/>
          </p:cNvSpPr>
          <p:nvPr/>
        </p:nvSpPr>
        <p:spPr bwMode="auto">
          <a:xfrm flipV="1">
            <a:off x="8512175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4" name="Rectangle 27"/>
          <p:cNvSpPr>
            <a:spLocks noChangeArrowheads="1"/>
          </p:cNvSpPr>
          <p:nvPr/>
        </p:nvSpPr>
        <p:spPr bwMode="auto">
          <a:xfrm>
            <a:off x="8470900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20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55" name="Line 28"/>
          <p:cNvSpPr>
            <a:spLocks noChangeShapeType="1"/>
          </p:cNvSpPr>
          <p:nvPr/>
        </p:nvSpPr>
        <p:spPr bwMode="auto">
          <a:xfrm>
            <a:off x="974725" y="6423025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6" name="Rectangle 29"/>
          <p:cNvSpPr>
            <a:spLocks noChangeArrowheads="1"/>
          </p:cNvSpPr>
          <p:nvPr/>
        </p:nvSpPr>
        <p:spPr bwMode="auto">
          <a:xfrm>
            <a:off x="788988" y="6346825"/>
            <a:ext cx="1825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-15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57" name="Line 30"/>
          <p:cNvSpPr>
            <a:spLocks noChangeShapeType="1"/>
          </p:cNvSpPr>
          <p:nvPr/>
        </p:nvSpPr>
        <p:spPr bwMode="auto">
          <a:xfrm>
            <a:off x="974725" y="5853113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8" name="Rectangle 31"/>
          <p:cNvSpPr>
            <a:spLocks noChangeArrowheads="1"/>
          </p:cNvSpPr>
          <p:nvPr/>
        </p:nvSpPr>
        <p:spPr bwMode="auto">
          <a:xfrm>
            <a:off x="788988" y="5776913"/>
            <a:ext cx="1825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-10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59" name="Line 32"/>
          <p:cNvSpPr>
            <a:spLocks noChangeShapeType="1"/>
          </p:cNvSpPr>
          <p:nvPr/>
        </p:nvSpPr>
        <p:spPr bwMode="auto">
          <a:xfrm>
            <a:off x="974725" y="5281613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Rectangle 33"/>
          <p:cNvSpPr>
            <a:spLocks noChangeArrowheads="1"/>
          </p:cNvSpPr>
          <p:nvPr/>
        </p:nvSpPr>
        <p:spPr bwMode="auto">
          <a:xfrm>
            <a:off x="857250" y="5205413"/>
            <a:ext cx="11271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-5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61" name="Line 34"/>
          <p:cNvSpPr>
            <a:spLocks noChangeShapeType="1"/>
          </p:cNvSpPr>
          <p:nvPr/>
        </p:nvSpPr>
        <p:spPr bwMode="auto">
          <a:xfrm>
            <a:off x="974725" y="47117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2" name="Rectangle 35"/>
          <p:cNvSpPr>
            <a:spLocks noChangeArrowheads="1"/>
          </p:cNvSpPr>
          <p:nvPr/>
        </p:nvSpPr>
        <p:spPr bwMode="auto">
          <a:xfrm>
            <a:off x="896938" y="46355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63" name="Line 36"/>
          <p:cNvSpPr>
            <a:spLocks noChangeShapeType="1"/>
          </p:cNvSpPr>
          <p:nvPr/>
        </p:nvSpPr>
        <p:spPr bwMode="auto">
          <a:xfrm>
            <a:off x="974725" y="41402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4" name="Rectangle 37"/>
          <p:cNvSpPr>
            <a:spLocks noChangeArrowheads="1"/>
          </p:cNvSpPr>
          <p:nvPr/>
        </p:nvSpPr>
        <p:spPr bwMode="auto">
          <a:xfrm>
            <a:off x="896938" y="40640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5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65" name="Line 38"/>
          <p:cNvSpPr>
            <a:spLocks noChangeShapeType="1"/>
          </p:cNvSpPr>
          <p:nvPr/>
        </p:nvSpPr>
        <p:spPr bwMode="auto">
          <a:xfrm>
            <a:off x="974725" y="35687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6" name="Rectangle 39"/>
          <p:cNvSpPr>
            <a:spLocks noChangeArrowheads="1"/>
          </p:cNvSpPr>
          <p:nvPr/>
        </p:nvSpPr>
        <p:spPr bwMode="auto">
          <a:xfrm>
            <a:off x="830263" y="34925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67" name="Line 40"/>
          <p:cNvSpPr>
            <a:spLocks noChangeShapeType="1"/>
          </p:cNvSpPr>
          <p:nvPr/>
        </p:nvSpPr>
        <p:spPr bwMode="auto">
          <a:xfrm>
            <a:off x="974725" y="29987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8" name="Rectangle 41"/>
          <p:cNvSpPr>
            <a:spLocks noChangeArrowheads="1"/>
          </p:cNvSpPr>
          <p:nvPr/>
        </p:nvSpPr>
        <p:spPr bwMode="auto">
          <a:xfrm>
            <a:off x="830263" y="29225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15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69" name="Line 42"/>
          <p:cNvSpPr>
            <a:spLocks noChangeShapeType="1"/>
          </p:cNvSpPr>
          <p:nvPr/>
        </p:nvSpPr>
        <p:spPr bwMode="auto">
          <a:xfrm>
            <a:off x="974725" y="24272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0" name="Rectangle 43"/>
          <p:cNvSpPr>
            <a:spLocks noChangeArrowheads="1"/>
          </p:cNvSpPr>
          <p:nvPr/>
        </p:nvSpPr>
        <p:spPr bwMode="auto">
          <a:xfrm>
            <a:off x="830263" y="23510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20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71" name="Line 44"/>
          <p:cNvSpPr>
            <a:spLocks noChangeShapeType="1"/>
          </p:cNvSpPr>
          <p:nvPr/>
        </p:nvSpPr>
        <p:spPr bwMode="auto">
          <a:xfrm>
            <a:off x="974725" y="18557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2" name="Rectangle 45"/>
          <p:cNvSpPr>
            <a:spLocks noChangeArrowheads="1"/>
          </p:cNvSpPr>
          <p:nvPr/>
        </p:nvSpPr>
        <p:spPr bwMode="auto">
          <a:xfrm>
            <a:off x="830263" y="17795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25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73" name="Line 46"/>
          <p:cNvSpPr>
            <a:spLocks noChangeShapeType="1"/>
          </p:cNvSpPr>
          <p:nvPr/>
        </p:nvSpPr>
        <p:spPr bwMode="auto">
          <a:xfrm>
            <a:off x="974725" y="12954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4" name="Rectangle 47"/>
          <p:cNvSpPr>
            <a:spLocks noChangeArrowheads="1"/>
          </p:cNvSpPr>
          <p:nvPr/>
        </p:nvSpPr>
        <p:spPr bwMode="auto">
          <a:xfrm>
            <a:off x="830263" y="12192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30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75" name="Oval 48"/>
          <p:cNvSpPr>
            <a:spLocks noChangeArrowheads="1"/>
          </p:cNvSpPr>
          <p:nvPr/>
        </p:nvSpPr>
        <p:spPr bwMode="auto">
          <a:xfrm>
            <a:off x="1308100" y="4549775"/>
            <a:ext cx="84138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6" name="Oval 49"/>
          <p:cNvSpPr>
            <a:spLocks noChangeArrowheads="1"/>
          </p:cNvSpPr>
          <p:nvPr/>
        </p:nvSpPr>
        <p:spPr bwMode="auto">
          <a:xfrm>
            <a:off x="1308100" y="4549775"/>
            <a:ext cx="84138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7" name="Oval 50"/>
          <p:cNvSpPr>
            <a:spLocks noChangeArrowheads="1"/>
          </p:cNvSpPr>
          <p:nvPr/>
        </p:nvSpPr>
        <p:spPr bwMode="auto">
          <a:xfrm>
            <a:off x="1687513" y="4833938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8" name="Oval 51"/>
          <p:cNvSpPr>
            <a:spLocks noChangeArrowheads="1"/>
          </p:cNvSpPr>
          <p:nvPr/>
        </p:nvSpPr>
        <p:spPr bwMode="auto">
          <a:xfrm>
            <a:off x="1687513" y="4833938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9" name="Oval 52"/>
          <p:cNvSpPr>
            <a:spLocks noChangeArrowheads="1"/>
          </p:cNvSpPr>
          <p:nvPr/>
        </p:nvSpPr>
        <p:spPr bwMode="auto">
          <a:xfrm>
            <a:off x="2066925" y="52435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0" name="Oval 53"/>
          <p:cNvSpPr>
            <a:spLocks noChangeArrowheads="1"/>
          </p:cNvSpPr>
          <p:nvPr/>
        </p:nvSpPr>
        <p:spPr bwMode="auto">
          <a:xfrm>
            <a:off x="2066925" y="52435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1" name="Oval 54"/>
          <p:cNvSpPr>
            <a:spLocks noChangeArrowheads="1"/>
          </p:cNvSpPr>
          <p:nvPr/>
        </p:nvSpPr>
        <p:spPr bwMode="auto">
          <a:xfrm>
            <a:off x="2436813" y="52435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2" name="Oval 55"/>
          <p:cNvSpPr>
            <a:spLocks noChangeArrowheads="1"/>
          </p:cNvSpPr>
          <p:nvPr/>
        </p:nvSpPr>
        <p:spPr bwMode="auto">
          <a:xfrm>
            <a:off x="2436813" y="52435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3" name="Oval 56"/>
          <p:cNvSpPr>
            <a:spLocks noChangeArrowheads="1"/>
          </p:cNvSpPr>
          <p:nvPr/>
        </p:nvSpPr>
        <p:spPr bwMode="auto">
          <a:xfrm>
            <a:off x="2816225" y="54340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4" name="Oval 57"/>
          <p:cNvSpPr>
            <a:spLocks noChangeArrowheads="1"/>
          </p:cNvSpPr>
          <p:nvPr/>
        </p:nvSpPr>
        <p:spPr bwMode="auto">
          <a:xfrm>
            <a:off x="2816225" y="54340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5" name="Oval 58"/>
          <p:cNvSpPr>
            <a:spLocks noChangeArrowheads="1"/>
          </p:cNvSpPr>
          <p:nvPr/>
        </p:nvSpPr>
        <p:spPr bwMode="auto">
          <a:xfrm>
            <a:off x="3195638" y="53387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6" name="Oval 59"/>
          <p:cNvSpPr>
            <a:spLocks noChangeArrowheads="1"/>
          </p:cNvSpPr>
          <p:nvPr/>
        </p:nvSpPr>
        <p:spPr bwMode="auto">
          <a:xfrm>
            <a:off x="3195638" y="53387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7" name="Oval 60"/>
          <p:cNvSpPr>
            <a:spLocks noChangeArrowheads="1"/>
          </p:cNvSpPr>
          <p:nvPr/>
        </p:nvSpPr>
        <p:spPr bwMode="auto">
          <a:xfrm>
            <a:off x="3567113" y="5081588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8" name="Oval 61"/>
          <p:cNvSpPr>
            <a:spLocks noChangeArrowheads="1"/>
          </p:cNvSpPr>
          <p:nvPr/>
        </p:nvSpPr>
        <p:spPr bwMode="auto">
          <a:xfrm>
            <a:off x="3567113" y="5081588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9" name="Oval 62"/>
          <p:cNvSpPr>
            <a:spLocks noChangeArrowheads="1"/>
          </p:cNvSpPr>
          <p:nvPr/>
        </p:nvSpPr>
        <p:spPr bwMode="auto">
          <a:xfrm>
            <a:off x="3946525" y="49196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0" name="Oval 63"/>
          <p:cNvSpPr>
            <a:spLocks noChangeArrowheads="1"/>
          </p:cNvSpPr>
          <p:nvPr/>
        </p:nvSpPr>
        <p:spPr bwMode="auto">
          <a:xfrm>
            <a:off x="3946525" y="49196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1" name="Oval 64"/>
          <p:cNvSpPr>
            <a:spLocks noChangeArrowheads="1"/>
          </p:cNvSpPr>
          <p:nvPr/>
        </p:nvSpPr>
        <p:spPr bwMode="auto">
          <a:xfrm>
            <a:off x="4325938" y="5157788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2" name="Oval 65"/>
          <p:cNvSpPr>
            <a:spLocks noChangeArrowheads="1"/>
          </p:cNvSpPr>
          <p:nvPr/>
        </p:nvSpPr>
        <p:spPr bwMode="auto">
          <a:xfrm>
            <a:off x="4325938" y="5157788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3" name="Oval 66"/>
          <p:cNvSpPr>
            <a:spLocks noChangeArrowheads="1"/>
          </p:cNvSpPr>
          <p:nvPr/>
        </p:nvSpPr>
        <p:spPr bwMode="auto">
          <a:xfrm>
            <a:off x="4705350" y="46259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4" name="Oval 67"/>
          <p:cNvSpPr>
            <a:spLocks noChangeArrowheads="1"/>
          </p:cNvSpPr>
          <p:nvPr/>
        </p:nvSpPr>
        <p:spPr bwMode="auto">
          <a:xfrm>
            <a:off x="4705350" y="46259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5" name="Oval 68"/>
          <p:cNvSpPr>
            <a:spLocks noChangeArrowheads="1"/>
          </p:cNvSpPr>
          <p:nvPr/>
        </p:nvSpPr>
        <p:spPr bwMode="auto">
          <a:xfrm>
            <a:off x="5075238" y="48053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6" name="Oval 69"/>
          <p:cNvSpPr>
            <a:spLocks noChangeArrowheads="1"/>
          </p:cNvSpPr>
          <p:nvPr/>
        </p:nvSpPr>
        <p:spPr bwMode="auto">
          <a:xfrm>
            <a:off x="5075238" y="48053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7" name="Oval 70"/>
          <p:cNvSpPr>
            <a:spLocks noChangeArrowheads="1"/>
          </p:cNvSpPr>
          <p:nvPr/>
        </p:nvSpPr>
        <p:spPr bwMode="auto">
          <a:xfrm>
            <a:off x="5456238" y="4435475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8" name="Oval 71"/>
          <p:cNvSpPr>
            <a:spLocks noChangeArrowheads="1"/>
          </p:cNvSpPr>
          <p:nvPr/>
        </p:nvSpPr>
        <p:spPr bwMode="auto">
          <a:xfrm>
            <a:off x="5456238" y="4435475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9" name="Oval 72"/>
          <p:cNvSpPr>
            <a:spLocks noChangeArrowheads="1"/>
          </p:cNvSpPr>
          <p:nvPr/>
        </p:nvSpPr>
        <p:spPr bwMode="auto">
          <a:xfrm>
            <a:off x="5835650" y="47863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0" name="Oval 73"/>
          <p:cNvSpPr>
            <a:spLocks noChangeArrowheads="1"/>
          </p:cNvSpPr>
          <p:nvPr/>
        </p:nvSpPr>
        <p:spPr bwMode="auto">
          <a:xfrm>
            <a:off x="5835650" y="47863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1" name="Oval 74"/>
          <p:cNvSpPr>
            <a:spLocks noChangeArrowheads="1"/>
          </p:cNvSpPr>
          <p:nvPr/>
        </p:nvSpPr>
        <p:spPr bwMode="auto">
          <a:xfrm>
            <a:off x="6205538" y="45497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2" name="Oval 75"/>
          <p:cNvSpPr>
            <a:spLocks noChangeArrowheads="1"/>
          </p:cNvSpPr>
          <p:nvPr/>
        </p:nvSpPr>
        <p:spPr bwMode="auto">
          <a:xfrm>
            <a:off x="6205538" y="45497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3" name="Oval 76"/>
          <p:cNvSpPr>
            <a:spLocks noChangeArrowheads="1"/>
          </p:cNvSpPr>
          <p:nvPr/>
        </p:nvSpPr>
        <p:spPr bwMode="auto">
          <a:xfrm>
            <a:off x="6584950" y="43402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4" name="Oval 77"/>
          <p:cNvSpPr>
            <a:spLocks noChangeArrowheads="1"/>
          </p:cNvSpPr>
          <p:nvPr/>
        </p:nvSpPr>
        <p:spPr bwMode="auto">
          <a:xfrm>
            <a:off x="6584950" y="43402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5" name="Oval 78"/>
          <p:cNvSpPr>
            <a:spLocks noChangeArrowheads="1"/>
          </p:cNvSpPr>
          <p:nvPr/>
        </p:nvSpPr>
        <p:spPr bwMode="auto">
          <a:xfrm>
            <a:off x="6964363" y="36925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6" name="Oval 79"/>
          <p:cNvSpPr>
            <a:spLocks noChangeArrowheads="1"/>
          </p:cNvSpPr>
          <p:nvPr/>
        </p:nvSpPr>
        <p:spPr bwMode="auto">
          <a:xfrm>
            <a:off x="6964363" y="36925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7" name="Oval 80"/>
          <p:cNvSpPr>
            <a:spLocks noChangeArrowheads="1"/>
          </p:cNvSpPr>
          <p:nvPr/>
        </p:nvSpPr>
        <p:spPr bwMode="auto">
          <a:xfrm>
            <a:off x="7335838" y="3949700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8" name="Oval 81"/>
          <p:cNvSpPr>
            <a:spLocks noChangeArrowheads="1"/>
          </p:cNvSpPr>
          <p:nvPr/>
        </p:nvSpPr>
        <p:spPr bwMode="auto">
          <a:xfrm>
            <a:off x="7335838" y="3949700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9" name="Oval 82"/>
          <p:cNvSpPr>
            <a:spLocks noChangeArrowheads="1"/>
          </p:cNvSpPr>
          <p:nvPr/>
        </p:nvSpPr>
        <p:spPr bwMode="auto">
          <a:xfrm>
            <a:off x="7715250" y="3797300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0" name="Oval 83"/>
          <p:cNvSpPr>
            <a:spLocks noChangeArrowheads="1"/>
          </p:cNvSpPr>
          <p:nvPr/>
        </p:nvSpPr>
        <p:spPr bwMode="auto">
          <a:xfrm>
            <a:off x="7715250" y="3797300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1" name="Oval 84"/>
          <p:cNvSpPr>
            <a:spLocks noChangeArrowheads="1"/>
          </p:cNvSpPr>
          <p:nvPr/>
        </p:nvSpPr>
        <p:spPr bwMode="auto">
          <a:xfrm>
            <a:off x="8094663" y="36544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2" name="Oval 85"/>
          <p:cNvSpPr>
            <a:spLocks noChangeArrowheads="1"/>
          </p:cNvSpPr>
          <p:nvPr/>
        </p:nvSpPr>
        <p:spPr bwMode="auto">
          <a:xfrm>
            <a:off x="8094663" y="36544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3" name="Oval 86"/>
          <p:cNvSpPr>
            <a:spLocks noChangeArrowheads="1"/>
          </p:cNvSpPr>
          <p:nvPr/>
        </p:nvSpPr>
        <p:spPr bwMode="auto">
          <a:xfrm>
            <a:off x="8474075" y="32543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4" name="Oval 87"/>
          <p:cNvSpPr>
            <a:spLocks noChangeArrowheads="1"/>
          </p:cNvSpPr>
          <p:nvPr/>
        </p:nvSpPr>
        <p:spPr bwMode="auto">
          <a:xfrm>
            <a:off x="8474075" y="32543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5" name="Freeform 88"/>
          <p:cNvSpPr>
            <a:spLocks/>
          </p:cNvSpPr>
          <p:nvPr/>
        </p:nvSpPr>
        <p:spPr bwMode="auto">
          <a:xfrm>
            <a:off x="1344613" y="1827213"/>
            <a:ext cx="4784725" cy="3721100"/>
          </a:xfrm>
          <a:custGeom>
            <a:avLst/>
            <a:gdLst>
              <a:gd name="T0" fmla="*/ 2147483647 w 3014"/>
              <a:gd name="T1" fmla="*/ 2147483647 h 2344"/>
              <a:gd name="T2" fmla="*/ 2147483647 w 3014"/>
              <a:gd name="T3" fmla="*/ 2147483647 h 2344"/>
              <a:gd name="T4" fmla="*/ 2147483647 w 3014"/>
              <a:gd name="T5" fmla="*/ 2147483647 h 2344"/>
              <a:gd name="T6" fmla="*/ 2147483647 w 3014"/>
              <a:gd name="T7" fmla="*/ 2147483647 h 2344"/>
              <a:gd name="T8" fmla="*/ 2147483647 w 3014"/>
              <a:gd name="T9" fmla="*/ 2147483647 h 2344"/>
              <a:gd name="T10" fmla="*/ 2147483647 w 3014"/>
              <a:gd name="T11" fmla="*/ 2147483647 h 2344"/>
              <a:gd name="T12" fmla="*/ 2147483647 w 3014"/>
              <a:gd name="T13" fmla="*/ 2147483647 h 2344"/>
              <a:gd name="T14" fmla="*/ 2147483647 w 3014"/>
              <a:gd name="T15" fmla="*/ 2147483647 h 2344"/>
              <a:gd name="T16" fmla="*/ 2147483647 w 3014"/>
              <a:gd name="T17" fmla="*/ 2147483647 h 2344"/>
              <a:gd name="T18" fmla="*/ 2147483647 w 3014"/>
              <a:gd name="T19" fmla="*/ 2147483647 h 2344"/>
              <a:gd name="T20" fmla="*/ 2147483647 w 3014"/>
              <a:gd name="T21" fmla="*/ 2147483647 h 2344"/>
              <a:gd name="T22" fmla="*/ 2147483647 w 3014"/>
              <a:gd name="T23" fmla="*/ 2147483647 h 2344"/>
              <a:gd name="T24" fmla="*/ 2147483647 w 3014"/>
              <a:gd name="T25" fmla="*/ 2147483647 h 2344"/>
              <a:gd name="T26" fmla="*/ 2147483647 w 3014"/>
              <a:gd name="T27" fmla="*/ 2147483647 h 2344"/>
              <a:gd name="T28" fmla="*/ 2147483647 w 3014"/>
              <a:gd name="T29" fmla="*/ 2147483647 h 2344"/>
              <a:gd name="T30" fmla="*/ 2147483647 w 3014"/>
              <a:gd name="T31" fmla="*/ 2147483647 h 2344"/>
              <a:gd name="T32" fmla="*/ 2147483647 w 3014"/>
              <a:gd name="T33" fmla="*/ 2147483647 h 2344"/>
              <a:gd name="T34" fmla="*/ 2147483647 w 3014"/>
              <a:gd name="T35" fmla="*/ 2147483647 h 2344"/>
              <a:gd name="T36" fmla="*/ 2147483647 w 3014"/>
              <a:gd name="T37" fmla="*/ 2147483647 h 2344"/>
              <a:gd name="T38" fmla="*/ 2147483647 w 3014"/>
              <a:gd name="T39" fmla="*/ 2147483647 h 2344"/>
              <a:gd name="T40" fmla="*/ 2147483647 w 3014"/>
              <a:gd name="T41" fmla="*/ 2147483647 h 2344"/>
              <a:gd name="T42" fmla="*/ 2147483647 w 3014"/>
              <a:gd name="T43" fmla="*/ 2147483647 h 2344"/>
              <a:gd name="T44" fmla="*/ 2147483647 w 3014"/>
              <a:gd name="T45" fmla="*/ 2147483647 h 2344"/>
              <a:gd name="T46" fmla="*/ 2147483647 w 3014"/>
              <a:gd name="T47" fmla="*/ 2147483647 h 2344"/>
              <a:gd name="T48" fmla="*/ 2147483647 w 3014"/>
              <a:gd name="T49" fmla="*/ 2147483647 h 2344"/>
              <a:gd name="T50" fmla="*/ 2147483647 w 3014"/>
              <a:gd name="T51" fmla="*/ 2147483647 h 2344"/>
              <a:gd name="T52" fmla="*/ 2147483647 w 3014"/>
              <a:gd name="T53" fmla="*/ 2147483647 h 2344"/>
              <a:gd name="T54" fmla="*/ 2147483647 w 3014"/>
              <a:gd name="T55" fmla="*/ 2147483647 h 2344"/>
              <a:gd name="T56" fmla="*/ 2147483647 w 3014"/>
              <a:gd name="T57" fmla="*/ 2147483647 h 2344"/>
              <a:gd name="T58" fmla="*/ 2147483647 w 3014"/>
              <a:gd name="T59" fmla="*/ 2147483647 h 2344"/>
              <a:gd name="T60" fmla="*/ 2147483647 w 3014"/>
              <a:gd name="T61" fmla="*/ 2147483647 h 2344"/>
              <a:gd name="T62" fmla="*/ 2147483647 w 3014"/>
              <a:gd name="T63" fmla="*/ 2147483647 h 2344"/>
              <a:gd name="T64" fmla="*/ 2147483647 w 3014"/>
              <a:gd name="T65" fmla="*/ 2147483647 h 2344"/>
              <a:gd name="T66" fmla="*/ 2147483647 w 3014"/>
              <a:gd name="T67" fmla="*/ 2147483647 h 2344"/>
              <a:gd name="T68" fmla="*/ 2147483647 w 3014"/>
              <a:gd name="T69" fmla="*/ 2147483647 h 2344"/>
              <a:gd name="T70" fmla="*/ 2147483647 w 3014"/>
              <a:gd name="T71" fmla="*/ 2147483647 h 2344"/>
              <a:gd name="T72" fmla="*/ 2147483647 w 3014"/>
              <a:gd name="T73" fmla="*/ 2147483647 h 2344"/>
              <a:gd name="T74" fmla="*/ 2147483647 w 3014"/>
              <a:gd name="T75" fmla="*/ 2147483647 h 2344"/>
              <a:gd name="T76" fmla="*/ 2147483647 w 3014"/>
              <a:gd name="T77" fmla="*/ 2147483647 h 2344"/>
              <a:gd name="T78" fmla="*/ 2147483647 w 3014"/>
              <a:gd name="T79" fmla="*/ 2147483647 h 2344"/>
              <a:gd name="T80" fmla="*/ 2147483647 w 3014"/>
              <a:gd name="T81" fmla="*/ 2147483647 h 2344"/>
              <a:gd name="T82" fmla="*/ 2147483647 w 3014"/>
              <a:gd name="T83" fmla="*/ 2147483647 h 234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3014"/>
              <a:gd name="T127" fmla="*/ 0 h 2344"/>
              <a:gd name="T128" fmla="*/ 3014 w 3014"/>
              <a:gd name="T129" fmla="*/ 2344 h 234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3014" h="2344">
                <a:moveTo>
                  <a:pt x="0" y="1739"/>
                </a:moveTo>
                <a:lnTo>
                  <a:pt x="24" y="630"/>
                </a:lnTo>
                <a:lnTo>
                  <a:pt x="48" y="114"/>
                </a:lnTo>
                <a:lnTo>
                  <a:pt x="72" y="0"/>
                </a:lnTo>
                <a:lnTo>
                  <a:pt x="96" y="132"/>
                </a:lnTo>
                <a:lnTo>
                  <a:pt x="120" y="402"/>
                </a:lnTo>
                <a:lnTo>
                  <a:pt x="144" y="738"/>
                </a:lnTo>
                <a:lnTo>
                  <a:pt x="168" y="1085"/>
                </a:lnTo>
                <a:lnTo>
                  <a:pt x="192" y="1409"/>
                </a:lnTo>
                <a:lnTo>
                  <a:pt x="216" y="1691"/>
                </a:lnTo>
                <a:lnTo>
                  <a:pt x="240" y="1918"/>
                </a:lnTo>
                <a:lnTo>
                  <a:pt x="264" y="2098"/>
                </a:lnTo>
                <a:lnTo>
                  <a:pt x="287" y="2218"/>
                </a:lnTo>
                <a:lnTo>
                  <a:pt x="311" y="2296"/>
                </a:lnTo>
                <a:lnTo>
                  <a:pt x="335" y="2338"/>
                </a:lnTo>
                <a:lnTo>
                  <a:pt x="359" y="2344"/>
                </a:lnTo>
                <a:lnTo>
                  <a:pt x="383" y="2332"/>
                </a:lnTo>
                <a:lnTo>
                  <a:pt x="407" y="2302"/>
                </a:lnTo>
                <a:lnTo>
                  <a:pt x="431" y="2260"/>
                </a:lnTo>
                <a:lnTo>
                  <a:pt x="455" y="2218"/>
                </a:lnTo>
                <a:lnTo>
                  <a:pt x="479" y="2182"/>
                </a:lnTo>
                <a:lnTo>
                  <a:pt x="503" y="2146"/>
                </a:lnTo>
                <a:lnTo>
                  <a:pt x="527" y="2116"/>
                </a:lnTo>
                <a:lnTo>
                  <a:pt x="551" y="2092"/>
                </a:lnTo>
                <a:lnTo>
                  <a:pt x="569" y="2080"/>
                </a:lnTo>
                <a:lnTo>
                  <a:pt x="592" y="2080"/>
                </a:lnTo>
                <a:lnTo>
                  <a:pt x="616" y="2080"/>
                </a:lnTo>
                <a:lnTo>
                  <a:pt x="640" y="2098"/>
                </a:lnTo>
                <a:lnTo>
                  <a:pt x="664" y="2116"/>
                </a:lnTo>
                <a:lnTo>
                  <a:pt x="688" y="2134"/>
                </a:lnTo>
                <a:lnTo>
                  <a:pt x="712" y="2164"/>
                </a:lnTo>
                <a:lnTo>
                  <a:pt x="736" y="2188"/>
                </a:lnTo>
                <a:lnTo>
                  <a:pt x="760" y="2218"/>
                </a:lnTo>
                <a:lnTo>
                  <a:pt x="784" y="2242"/>
                </a:lnTo>
                <a:lnTo>
                  <a:pt x="808" y="2266"/>
                </a:lnTo>
                <a:lnTo>
                  <a:pt x="832" y="2284"/>
                </a:lnTo>
                <a:lnTo>
                  <a:pt x="856" y="2302"/>
                </a:lnTo>
                <a:lnTo>
                  <a:pt x="879" y="2320"/>
                </a:lnTo>
                <a:lnTo>
                  <a:pt x="903" y="2326"/>
                </a:lnTo>
                <a:lnTo>
                  <a:pt x="927" y="2332"/>
                </a:lnTo>
                <a:lnTo>
                  <a:pt x="951" y="2332"/>
                </a:lnTo>
                <a:lnTo>
                  <a:pt x="975" y="2326"/>
                </a:lnTo>
                <a:lnTo>
                  <a:pt x="999" y="2320"/>
                </a:lnTo>
                <a:lnTo>
                  <a:pt x="1023" y="2314"/>
                </a:lnTo>
                <a:lnTo>
                  <a:pt x="1047" y="2296"/>
                </a:lnTo>
                <a:lnTo>
                  <a:pt x="1071" y="2284"/>
                </a:lnTo>
                <a:lnTo>
                  <a:pt x="1095" y="2266"/>
                </a:lnTo>
                <a:lnTo>
                  <a:pt x="1119" y="2248"/>
                </a:lnTo>
                <a:lnTo>
                  <a:pt x="1143" y="2230"/>
                </a:lnTo>
                <a:lnTo>
                  <a:pt x="1166" y="2212"/>
                </a:lnTo>
                <a:lnTo>
                  <a:pt x="1190" y="2194"/>
                </a:lnTo>
                <a:lnTo>
                  <a:pt x="1214" y="2176"/>
                </a:lnTo>
                <a:lnTo>
                  <a:pt x="1238" y="2158"/>
                </a:lnTo>
                <a:lnTo>
                  <a:pt x="1262" y="2140"/>
                </a:lnTo>
                <a:lnTo>
                  <a:pt x="1286" y="2128"/>
                </a:lnTo>
                <a:lnTo>
                  <a:pt x="1310" y="2116"/>
                </a:lnTo>
                <a:lnTo>
                  <a:pt x="1334" y="2104"/>
                </a:lnTo>
                <a:lnTo>
                  <a:pt x="1352" y="2098"/>
                </a:lnTo>
                <a:lnTo>
                  <a:pt x="1376" y="2092"/>
                </a:lnTo>
                <a:lnTo>
                  <a:pt x="1400" y="2086"/>
                </a:lnTo>
                <a:lnTo>
                  <a:pt x="1424" y="2080"/>
                </a:lnTo>
                <a:lnTo>
                  <a:pt x="1448" y="2074"/>
                </a:lnTo>
                <a:lnTo>
                  <a:pt x="1471" y="2074"/>
                </a:lnTo>
                <a:lnTo>
                  <a:pt x="1495" y="2068"/>
                </a:lnTo>
                <a:lnTo>
                  <a:pt x="1519" y="2068"/>
                </a:lnTo>
                <a:lnTo>
                  <a:pt x="1543" y="2068"/>
                </a:lnTo>
                <a:lnTo>
                  <a:pt x="1567" y="2062"/>
                </a:lnTo>
                <a:lnTo>
                  <a:pt x="1591" y="2062"/>
                </a:lnTo>
                <a:lnTo>
                  <a:pt x="1615" y="2056"/>
                </a:lnTo>
                <a:lnTo>
                  <a:pt x="1639" y="2056"/>
                </a:lnTo>
                <a:lnTo>
                  <a:pt x="1663" y="2050"/>
                </a:lnTo>
                <a:lnTo>
                  <a:pt x="1687" y="2044"/>
                </a:lnTo>
                <a:lnTo>
                  <a:pt x="1711" y="2038"/>
                </a:lnTo>
                <a:lnTo>
                  <a:pt x="1735" y="2032"/>
                </a:lnTo>
                <a:lnTo>
                  <a:pt x="1758" y="2020"/>
                </a:lnTo>
                <a:lnTo>
                  <a:pt x="1782" y="2014"/>
                </a:lnTo>
                <a:lnTo>
                  <a:pt x="1806" y="2002"/>
                </a:lnTo>
                <a:lnTo>
                  <a:pt x="1830" y="1990"/>
                </a:lnTo>
                <a:lnTo>
                  <a:pt x="1854" y="1978"/>
                </a:lnTo>
                <a:lnTo>
                  <a:pt x="1878" y="1966"/>
                </a:lnTo>
                <a:lnTo>
                  <a:pt x="1902" y="1948"/>
                </a:lnTo>
                <a:lnTo>
                  <a:pt x="1926" y="1936"/>
                </a:lnTo>
                <a:lnTo>
                  <a:pt x="1950" y="1924"/>
                </a:lnTo>
                <a:lnTo>
                  <a:pt x="1974" y="1906"/>
                </a:lnTo>
                <a:lnTo>
                  <a:pt x="1998" y="1894"/>
                </a:lnTo>
                <a:lnTo>
                  <a:pt x="2022" y="1876"/>
                </a:lnTo>
                <a:lnTo>
                  <a:pt x="2045" y="1864"/>
                </a:lnTo>
                <a:lnTo>
                  <a:pt x="2069" y="1852"/>
                </a:lnTo>
                <a:lnTo>
                  <a:pt x="2093" y="1841"/>
                </a:lnTo>
                <a:lnTo>
                  <a:pt x="2117" y="1829"/>
                </a:lnTo>
                <a:lnTo>
                  <a:pt x="2141" y="1817"/>
                </a:lnTo>
                <a:lnTo>
                  <a:pt x="2159" y="1805"/>
                </a:lnTo>
                <a:lnTo>
                  <a:pt x="2183" y="1793"/>
                </a:lnTo>
                <a:lnTo>
                  <a:pt x="2207" y="1787"/>
                </a:lnTo>
                <a:lnTo>
                  <a:pt x="2231" y="1781"/>
                </a:lnTo>
                <a:lnTo>
                  <a:pt x="2255" y="1769"/>
                </a:lnTo>
                <a:lnTo>
                  <a:pt x="2279" y="1763"/>
                </a:lnTo>
                <a:lnTo>
                  <a:pt x="2303" y="1757"/>
                </a:lnTo>
                <a:lnTo>
                  <a:pt x="2326" y="1757"/>
                </a:lnTo>
                <a:lnTo>
                  <a:pt x="2350" y="1751"/>
                </a:lnTo>
                <a:lnTo>
                  <a:pt x="2374" y="1751"/>
                </a:lnTo>
                <a:lnTo>
                  <a:pt x="2398" y="1745"/>
                </a:lnTo>
                <a:lnTo>
                  <a:pt x="2422" y="1745"/>
                </a:lnTo>
                <a:lnTo>
                  <a:pt x="2446" y="1745"/>
                </a:lnTo>
                <a:lnTo>
                  <a:pt x="2470" y="1745"/>
                </a:lnTo>
                <a:lnTo>
                  <a:pt x="2494" y="1745"/>
                </a:lnTo>
                <a:lnTo>
                  <a:pt x="2518" y="1745"/>
                </a:lnTo>
                <a:lnTo>
                  <a:pt x="2542" y="1751"/>
                </a:lnTo>
                <a:lnTo>
                  <a:pt x="2566" y="1751"/>
                </a:lnTo>
                <a:lnTo>
                  <a:pt x="2590" y="1757"/>
                </a:lnTo>
                <a:lnTo>
                  <a:pt x="2614" y="1757"/>
                </a:lnTo>
                <a:lnTo>
                  <a:pt x="2637" y="1763"/>
                </a:lnTo>
                <a:lnTo>
                  <a:pt x="2661" y="1769"/>
                </a:lnTo>
                <a:lnTo>
                  <a:pt x="2685" y="1775"/>
                </a:lnTo>
                <a:lnTo>
                  <a:pt x="2709" y="1781"/>
                </a:lnTo>
                <a:lnTo>
                  <a:pt x="2733" y="1787"/>
                </a:lnTo>
                <a:lnTo>
                  <a:pt x="2757" y="1793"/>
                </a:lnTo>
                <a:lnTo>
                  <a:pt x="2781" y="1799"/>
                </a:lnTo>
                <a:lnTo>
                  <a:pt x="2805" y="1805"/>
                </a:lnTo>
                <a:lnTo>
                  <a:pt x="2829" y="1811"/>
                </a:lnTo>
                <a:lnTo>
                  <a:pt x="2853" y="1817"/>
                </a:lnTo>
                <a:lnTo>
                  <a:pt x="2877" y="1823"/>
                </a:lnTo>
                <a:lnTo>
                  <a:pt x="2901" y="1829"/>
                </a:lnTo>
                <a:lnTo>
                  <a:pt x="2924" y="1829"/>
                </a:lnTo>
                <a:lnTo>
                  <a:pt x="2942" y="1835"/>
                </a:lnTo>
                <a:lnTo>
                  <a:pt x="2966" y="1835"/>
                </a:lnTo>
                <a:lnTo>
                  <a:pt x="2990" y="1835"/>
                </a:lnTo>
                <a:lnTo>
                  <a:pt x="3014" y="1829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6" name="Freeform 89"/>
          <p:cNvSpPr>
            <a:spLocks/>
          </p:cNvSpPr>
          <p:nvPr/>
        </p:nvSpPr>
        <p:spPr bwMode="auto">
          <a:xfrm>
            <a:off x="6129338" y="3292475"/>
            <a:ext cx="2382837" cy="2894013"/>
          </a:xfrm>
          <a:custGeom>
            <a:avLst/>
            <a:gdLst>
              <a:gd name="T0" fmla="*/ 2147483647 w 1501"/>
              <a:gd name="T1" fmla="*/ 2147483647 h 1823"/>
              <a:gd name="T2" fmla="*/ 2147483647 w 1501"/>
              <a:gd name="T3" fmla="*/ 2147483647 h 1823"/>
              <a:gd name="T4" fmla="*/ 2147483647 w 1501"/>
              <a:gd name="T5" fmla="*/ 2147483647 h 1823"/>
              <a:gd name="T6" fmla="*/ 2147483647 w 1501"/>
              <a:gd name="T7" fmla="*/ 2147483647 h 1823"/>
              <a:gd name="T8" fmla="*/ 2147483647 w 1501"/>
              <a:gd name="T9" fmla="*/ 2147483647 h 1823"/>
              <a:gd name="T10" fmla="*/ 2147483647 w 1501"/>
              <a:gd name="T11" fmla="*/ 2147483647 h 1823"/>
              <a:gd name="T12" fmla="*/ 2147483647 w 1501"/>
              <a:gd name="T13" fmla="*/ 2147483647 h 1823"/>
              <a:gd name="T14" fmla="*/ 2147483647 w 1501"/>
              <a:gd name="T15" fmla="*/ 2147483647 h 1823"/>
              <a:gd name="T16" fmla="*/ 2147483647 w 1501"/>
              <a:gd name="T17" fmla="*/ 2147483647 h 1823"/>
              <a:gd name="T18" fmla="*/ 2147483647 w 1501"/>
              <a:gd name="T19" fmla="*/ 2147483647 h 1823"/>
              <a:gd name="T20" fmla="*/ 2147483647 w 1501"/>
              <a:gd name="T21" fmla="*/ 2147483647 h 1823"/>
              <a:gd name="T22" fmla="*/ 2147483647 w 1501"/>
              <a:gd name="T23" fmla="*/ 2147483647 h 1823"/>
              <a:gd name="T24" fmla="*/ 2147483647 w 1501"/>
              <a:gd name="T25" fmla="*/ 2147483647 h 1823"/>
              <a:gd name="T26" fmla="*/ 2147483647 w 1501"/>
              <a:gd name="T27" fmla="*/ 2147483647 h 1823"/>
              <a:gd name="T28" fmla="*/ 2147483647 w 1501"/>
              <a:gd name="T29" fmla="*/ 2147483647 h 1823"/>
              <a:gd name="T30" fmla="*/ 2147483647 w 1501"/>
              <a:gd name="T31" fmla="*/ 2147483647 h 1823"/>
              <a:gd name="T32" fmla="*/ 2147483647 w 1501"/>
              <a:gd name="T33" fmla="*/ 2147483647 h 1823"/>
              <a:gd name="T34" fmla="*/ 2147483647 w 1501"/>
              <a:gd name="T35" fmla="*/ 2147483647 h 1823"/>
              <a:gd name="T36" fmla="*/ 2147483647 w 1501"/>
              <a:gd name="T37" fmla="*/ 2147483647 h 1823"/>
              <a:gd name="T38" fmla="*/ 2147483647 w 1501"/>
              <a:gd name="T39" fmla="*/ 2147483647 h 1823"/>
              <a:gd name="T40" fmla="*/ 2147483647 w 1501"/>
              <a:gd name="T41" fmla="*/ 2147483647 h 1823"/>
              <a:gd name="T42" fmla="*/ 2147483647 w 1501"/>
              <a:gd name="T43" fmla="*/ 2147483647 h 1823"/>
              <a:gd name="T44" fmla="*/ 2147483647 w 1501"/>
              <a:gd name="T45" fmla="*/ 2147483647 h 1823"/>
              <a:gd name="T46" fmla="*/ 2147483647 w 1501"/>
              <a:gd name="T47" fmla="*/ 2147483647 h 1823"/>
              <a:gd name="T48" fmla="*/ 2147483647 w 1501"/>
              <a:gd name="T49" fmla="*/ 2147483647 h 1823"/>
              <a:gd name="T50" fmla="*/ 2147483647 w 1501"/>
              <a:gd name="T51" fmla="*/ 2147483647 h 1823"/>
              <a:gd name="T52" fmla="*/ 2147483647 w 1501"/>
              <a:gd name="T53" fmla="*/ 2147483647 h 1823"/>
              <a:gd name="T54" fmla="*/ 2147483647 w 1501"/>
              <a:gd name="T55" fmla="*/ 2147483647 h 1823"/>
              <a:gd name="T56" fmla="*/ 2147483647 w 1501"/>
              <a:gd name="T57" fmla="*/ 2147483647 h 1823"/>
              <a:gd name="T58" fmla="*/ 2147483647 w 1501"/>
              <a:gd name="T59" fmla="*/ 2147483647 h 1823"/>
              <a:gd name="T60" fmla="*/ 2147483647 w 1501"/>
              <a:gd name="T61" fmla="*/ 2147483647 h 1823"/>
              <a:gd name="T62" fmla="*/ 2147483647 w 1501"/>
              <a:gd name="T63" fmla="*/ 0 h 182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501"/>
              <a:gd name="T97" fmla="*/ 0 h 1823"/>
              <a:gd name="T98" fmla="*/ 1501 w 1501"/>
              <a:gd name="T99" fmla="*/ 1823 h 1823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501" h="1823">
                <a:moveTo>
                  <a:pt x="0" y="906"/>
                </a:moveTo>
                <a:lnTo>
                  <a:pt x="24" y="900"/>
                </a:lnTo>
                <a:lnTo>
                  <a:pt x="48" y="894"/>
                </a:lnTo>
                <a:lnTo>
                  <a:pt x="72" y="888"/>
                </a:lnTo>
                <a:lnTo>
                  <a:pt x="96" y="870"/>
                </a:lnTo>
                <a:lnTo>
                  <a:pt x="120" y="858"/>
                </a:lnTo>
                <a:lnTo>
                  <a:pt x="144" y="840"/>
                </a:lnTo>
                <a:lnTo>
                  <a:pt x="168" y="816"/>
                </a:lnTo>
                <a:lnTo>
                  <a:pt x="191" y="792"/>
                </a:lnTo>
                <a:lnTo>
                  <a:pt x="215" y="762"/>
                </a:lnTo>
                <a:lnTo>
                  <a:pt x="239" y="732"/>
                </a:lnTo>
                <a:lnTo>
                  <a:pt x="263" y="696"/>
                </a:lnTo>
                <a:lnTo>
                  <a:pt x="287" y="666"/>
                </a:lnTo>
                <a:lnTo>
                  <a:pt x="311" y="624"/>
                </a:lnTo>
                <a:lnTo>
                  <a:pt x="335" y="588"/>
                </a:lnTo>
                <a:lnTo>
                  <a:pt x="359" y="552"/>
                </a:lnTo>
                <a:lnTo>
                  <a:pt x="383" y="510"/>
                </a:lnTo>
                <a:lnTo>
                  <a:pt x="407" y="474"/>
                </a:lnTo>
                <a:lnTo>
                  <a:pt x="431" y="438"/>
                </a:lnTo>
                <a:lnTo>
                  <a:pt x="455" y="408"/>
                </a:lnTo>
                <a:lnTo>
                  <a:pt x="478" y="378"/>
                </a:lnTo>
                <a:lnTo>
                  <a:pt x="502" y="348"/>
                </a:lnTo>
                <a:lnTo>
                  <a:pt x="526" y="330"/>
                </a:lnTo>
                <a:lnTo>
                  <a:pt x="550" y="312"/>
                </a:lnTo>
                <a:lnTo>
                  <a:pt x="574" y="300"/>
                </a:lnTo>
                <a:lnTo>
                  <a:pt x="598" y="294"/>
                </a:lnTo>
                <a:lnTo>
                  <a:pt x="622" y="294"/>
                </a:lnTo>
                <a:lnTo>
                  <a:pt x="646" y="300"/>
                </a:lnTo>
                <a:lnTo>
                  <a:pt x="670" y="312"/>
                </a:lnTo>
                <a:lnTo>
                  <a:pt x="694" y="330"/>
                </a:lnTo>
                <a:lnTo>
                  <a:pt x="712" y="348"/>
                </a:lnTo>
                <a:lnTo>
                  <a:pt x="736" y="372"/>
                </a:lnTo>
                <a:lnTo>
                  <a:pt x="760" y="396"/>
                </a:lnTo>
                <a:lnTo>
                  <a:pt x="783" y="426"/>
                </a:lnTo>
                <a:lnTo>
                  <a:pt x="807" y="450"/>
                </a:lnTo>
                <a:lnTo>
                  <a:pt x="831" y="468"/>
                </a:lnTo>
                <a:lnTo>
                  <a:pt x="855" y="486"/>
                </a:lnTo>
                <a:lnTo>
                  <a:pt x="879" y="498"/>
                </a:lnTo>
                <a:lnTo>
                  <a:pt x="903" y="498"/>
                </a:lnTo>
                <a:lnTo>
                  <a:pt x="927" y="492"/>
                </a:lnTo>
                <a:lnTo>
                  <a:pt x="951" y="468"/>
                </a:lnTo>
                <a:lnTo>
                  <a:pt x="975" y="438"/>
                </a:lnTo>
                <a:lnTo>
                  <a:pt x="999" y="396"/>
                </a:lnTo>
                <a:lnTo>
                  <a:pt x="1023" y="348"/>
                </a:lnTo>
                <a:lnTo>
                  <a:pt x="1047" y="288"/>
                </a:lnTo>
                <a:lnTo>
                  <a:pt x="1070" y="222"/>
                </a:lnTo>
                <a:lnTo>
                  <a:pt x="1094" y="156"/>
                </a:lnTo>
                <a:lnTo>
                  <a:pt x="1118" y="96"/>
                </a:lnTo>
                <a:lnTo>
                  <a:pt x="1142" y="48"/>
                </a:lnTo>
                <a:lnTo>
                  <a:pt x="1166" y="18"/>
                </a:lnTo>
                <a:lnTo>
                  <a:pt x="1190" y="18"/>
                </a:lnTo>
                <a:lnTo>
                  <a:pt x="1214" y="48"/>
                </a:lnTo>
                <a:lnTo>
                  <a:pt x="1238" y="126"/>
                </a:lnTo>
                <a:lnTo>
                  <a:pt x="1262" y="246"/>
                </a:lnTo>
                <a:lnTo>
                  <a:pt x="1286" y="426"/>
                </a:lnTo>
                <a:lnTo>
                  <a:pt x="1310" y="654"/>
                </a:lnTo>
                <a:lnTo>
                  <a:pt x="1334" y="929"/>
                </a:lnTo>
                <a:lnTo>
                  <a:pt x="1357" y="1223"/>
                </a:lnTo>
                <a:lnTo>
                  <a:pt x="1381" y="1505"/>
                </a:lnTo>
                <a:lnTo>
                  <a:pt x="1405" y="1733"/>
                </a:lnTo>
                <a:lnTo>
                  <a:pt x="1429" y="1823"/>
                </a:lnTo>
                <a:lnTo>
                  <a:pt x="1453" y="1667"/>
                </a:lnTo>
                <a:lnTo>
                  <a:pt x="1477" y="1127"/>
                </a:lnTo>
                <a:lnTo>
                  <a:pt x="1501" y="0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8" name="Text Box 91"/>
          <p:cNvSpPr txBox="1">
            <a:spLocks noChangeArrowheads="1"/>
          </p:cNvSpPr>
          <p:nvPr/>
        </p:nvSpPr>
        <p:spPr bwMode="auto">
          <a:xfrm>
            <a:off x="1747678" y="2343150"/>
            <a:ext cx="2929257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3333FF"/>
                </a:solidFill>
                <a:latin typeface="Calibri"/>
                <a:cs typeface="Calibri"/>
              </a:rPr>
              <a:t>Degree 15 polynomial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Overfitting</a:t>
            </a:r>
            <a:endParaRPr lang="en-US" dirty="0"/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5400" y="1800531"/>
            <a:ext cx="3057525" cy="4571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15" grpId="0" animBg="1"/>
      <p:bldP spid="22616" grpId="0" animBg="1"/>
      <p:bldP spid="226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Overfitting</a:t>
            </a:r>
          </a:p>
        </p:txBody>
      </p:sp>
      <p:grpSp>
        <p:nvGrpSpPr>
          <p:cNvPr id="23556" name="Group 4"/>
          <p:cNvGrpSpPr>
            <a:grpSpLocks/>
          </p:cNvGrpSpPr>
          <p:nvPr/>
        </p:nvGrpSpPr>
        <p:grpSpPr bwMode="auto">
          <a:xfrm>
            <a:off x="3352800" y="2667000"/>
            <a:ext cx="2438400" cy="2438400"/>
            <a:chOff x="3168" y="1584"/>
            <a:chExt cx="1536" cy="1536"/>
          </a:xfrm>
        </p:grpSpPr>
        <p:sp>
          <p:nvSpPr>
            <p:cNvPr id="23586" name="Rectangle 5"/>
            <p:cNvSpPr>
              <a:spLocks noChangeArrowheads="1"/>
            </p:cNvSpPr>
            <p:nvPr/>
          </p:nvSpPr>
          <p:spPr bwMode="auto">
            <a:xfrm>
              <a:off x="3168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Rectangle 6"/>
            <p:cNvSpPr>
              <a:spLocks noChangeArrowheads="1"/>
            </p:cNvSpPr>
            <p:nvPr/>
          </p:nvSpPr>
          <p:spPr bwMode="auto">
            <a:xfrm>
              <a:off x="3360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Rectangle 7"/>
            <p:cNvSpPr>
              <a:spLocks noChangeArrowheads="1"/>
            </p:cNvSpPr>
            <p:nvPr/>
          </p:nvSpPr>
          <p:spPr bwMode="auto">
            <a:xfrm>
              <a:off x="3168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Rectangle 8"/>
            <p:cNvSpPr>
              <a:spLocks noChangeArrowheads="1"/>
            </p:cNvSpPr>
            <p:nvPr/>
          </p:nvSpPr>
          <p:spPr bwMode="auto">
            <a:xfrm>
              <a:off x="3360" y="177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0" name="Rectangle 9"/>
            <p:cNvSpPr>
              <a:spLocks noChangeArrowheads="1"/>
            </p:cNvSpPr>
            <p:nvPr/>
          </p:nvSpPr>
          <p:spPr bwMode="auto">
            <a:xfrm>
              <a:off x="3552" y="158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1" name="Rectangle 10"/>
            <p:cNvSpPr>
              <a:spLocks noChangeArrowheads="1"/>
            </p:cNvSpPr>
            <p:nvPr/>
          </p:nvSpPr>
          <p:spPr bwMode="auto">
            <a:xfrm>
              <a:off x="3744" y="158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2" name="Rectangle 11"/>
            <p:cNvSpPr>
              <a:spLocks noChangeArrowheads="1"/>
            </p:cNvSpPr>
            <p:nvPr/>
          </p:nvSpPr>
          <p:spPr bwMode="auto">
            <a:xfrm>
              <a:off x="3552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3" name="Rectangle 12"/>
            <p:cNvSpPr>
              <a:spLocks noChangeArrowheads="1"/>
            </p:cNvSpPr>
            <p:nvPr/>
          </p:nvSpPr>
          <p:spPr bwMode="auto">
            <a:xfrm>
              <a:off x="3744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4" name="Rectangle 13"/>
            <p:cNvSpPr>
              <a:spLocks noChangeArrowheads="1"/>
            </p:cNvSpPr>
            <p:nvPr/>
          </p:nvSpPr>
          <p:spPr bwMode="auto">
            <a:xfrm>
              <a:off x="3168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5" name="Rectangle 14"/>
            <p:cNvSpPr>
              <a:spLocks noChangeArrowheads="1"/>
            </p:cNvSpPr>
            <p:nvPr/>
          </p:nvSpPr>
          <p:spPr bwMode="auto">
            <a:xfrm>
              <a:off x="3360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6" name="Rectangle 15"/>
            <p:cNvSpPr>
              <a:spLocks noChangeArrowheads="1"/>
            </p:cNvSpPr>
            <p:nvPr/>
          </p:nvSpPr>
          <p:spPr bwMode="auto">
            <a:xfrm>
              <a:off x="3168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7" name="Rectangle 16"/>
            <p:cNvSpPr>
              <a:spLocks noChangeArrowheads="1"/>
            </p:cNvSpPr>
            <p:nvPr/>
          </p:nvSpPr>
          <p:spPr bwMode="auto">
            <a:xfrm>
              <a:off x="3360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8" name="Rectangle 17"/>
            <p:cNvSpPr>
              <a:spLocks noChangeArrowheads="1"/>
            </p:cNvSpPr>
            <p:nvPr/>
          </p:nvSpPr>
          <p:spPr bwMode="auto">
            <a:xfrm>
              <a:off x="3552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9" name="Rectangle 18"/>
            <p:cNvSpPr>
              <a:spLocks noChangeArrowheads="1"/>
            </p:cNvSpPr>
            <p:nvPr/>
          </p:nvSpPr>
          <p:spPr bwMode="auto">
            <a:xfrm>
              <a:off x="3744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Rectangle 19"/>
            <p:cNvSpPr>
              <a:spLocks noChangeArrowheads="1"/>
            </p:cNvSpPr>
            <p:nvPr/>
          </p:nvSpPr>
          <p:spPr bwMode="auto">
            <a:xfrm>
              <a:off x="3552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Rectangle 20"/>
            <p:cNvSpPr>
              <a:spLocks noChangeArrowheads="1"/>
            </p:cNvSpPr>
            <p:nvPr/>
          </p:nvSpPr>
          <p:spPr bwMode="auto">
            <a:xfrm>
              <a:off x="3744" y="2160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2" name="Rectangle 21"/>
            <p:cNvSpPr>
              <a:spLocks noChangeArrowheads="1"/>
            </p:cNvSpPr>
            <p:nvPr/>
          </p:nvSpPr>
          <p:spPr bwMode="auto">
            <a:xfrm>
              <a:off x="3936" y="158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3" name="Rectangle 22"/>
            <p:cNvSpPr>
              <a:spLocks noChangeArrowheads="1"/>
            </p:cNvSpPr>
            <p:nvPr/>
          </p:nvSpPr>
          <p:spPr bwMode="auto">
            <a:xfrm>
              <a:off x="4128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4" name="Rectangle 23"/>
            <p:cNvSpPr>
              <a:spLocks noChangeArrowheads="1"/>
            </p:cNvSpPr>
            <p:nvPr/>
          </p:nvSpPr>
          <p:spPr bwMode="auto">
            <a:xfrm>
              <a:off x="3936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5" name="Rectangle 24"/>
            <p:cNvSpPr>
              <a:spLocks noChangeArrowheads="1"/>
            </p:cNvSpPr>
            <p:nvPr/>
          </p:nvSpPr>
          <p:spPr bwMode="auto">
            <a:xfrm>
              <a:off x="4128" y="177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6" name="Rectangle 25"/>
            <p:cNvSpPr>
              <a:spLocks noChangeArrowheads="1"/>
            </p:cNvSpPr>
            <p:nvPr/>
          </p:nvSpPr>
          <p:spPr bwMode="auto">
            <a:xfrm>
              <a:off x="4320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7" name="Rectangle 26"/>
            <p:cNvSpPr>
              <a:spLocks noChangeArrowheads="1"/>
            </p:cNvSpPr>
            <p:nvPr/>
          </p:nvSpPr>
          <p:spPr bwMode="auto">
            <a:xfrm>
              <a:off x="4512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8" name="Rectangle 27"/>
            <p:cNvSpPr>
              <a:spLocks noChangeArrowheads="1"/>
            </p:cNvSpPr>
            <p:nvPr/>
          </p:nvSpPr>
          <p:spPr bwMode="auto">
            <a:xfrm>
              <a:off x="4320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9" name="Rectangle 28"/>
            <p:cNvSpPr>
              <a:spLocks noChangeArrowheads="1"/>
            </p:cNvSpPr>
            <p:nvPr/>
          </p:nvSpPr>
          <p:spPr bwMode="auto">
            <a:xfrm>
              <a:off x="4512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0" name="Rectangle 29"/>
            <p:cNvSpPr>
              <a:spLocks noChangeArrowheads="1"/>
            </p:cNvSpPr>
            <p:nvPr/>
          </p:nvSpPr>
          <p:spPr bwMode="auto">
            <a:xfrm>
              <a:off x="3936" y="196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1" name="Rectangle 30"/>
            <p:cNvSpPr>
              <a:spLocks noChangeArrowheads="1"/>
            </p:cNvSpPr>
            <p:nvPr/>
          </p:nvSpPr>
          <p:spPr bwMode="auto">
            <a:xfrm>
              <a:off x="4128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2" name="Rectangle 31"/>
            <p:cNvSpPr>
              <a:spLocks noChangeArrowheads="1"/>
            </p:cNvSpPr>
            <p:nvPr/>
          </p:nvSpPr>
          <p:spPr bwMode="auto">
            <a:xfrm>
              <a:off x="3936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3" name="Rectangle 32"/>
            <p:cNvSpPr>
              <a:spLocks noChangeArrowheads="1"/>
            </p:cNvSpPr>
            <p:nvPr/>
          </p:nvSpPr>
          <p:spPr bwMode="auto">
            <a:xfrm>
              <a:off x="4128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4" name="Rectangle 33"/>
            <p:cNvSpPr>
              <a:spLocks noChangeArrowheads="1"/>
            </p:cNvSpPr>
            <p:nvPr/>
          </p:nvSpPr>
          <p:spPr bwMode="auto">
            <a:xfrm>
              <a:off x="4320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5" name="Rectangle 34"/>
            <p:cNvSpPr>
              <a:spLocks noChangeArrowheads="1"/>
            </p:cNvSpPr>
            <p:nvPr/>
          </p:nvSpPr>
          <p:spPr bwMode="auto">
            <a:xfrm>
              <a:off x="4512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6" name="Rectangle 35"/>
            <p:cNvSpPr>
              <a:spLocks noChangeArrowheads="1"/>
            </p:cNvSpPr>
            <p:nvPr/>
          </p:nvSpPr>
          <p:spPr bwMode="auto">
            <a:xfrm>
              <a:off x="4320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7" name="Rectangle 36"/>
            <p:cNvSpPr>
              <a:spLocks noChangeArrowheads="1"/>
            </p:cNvSpPr>
            <p:nvPr/>
          </p:nvSpPr>
          <p:spPr bwMode="auto">
            <a:xfrm>
              <a:off x="4512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8" name="Rectangle 37"/>
            <p:cNvSpPr>
              <a:spLocks noChangeArrowheads="1"/>
            </p:cNvSpPr>
            <p:nvPr/>
          </p:nvSpPr>
          <p:spPr bwMode="auto">
            <a:xfrm>
              <a:off x="3168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9" name="Rectangle 38"/>
            <p:cNvSpPr>
              <a:spLocks noChangeArrowheads="1"/>
            </p:cNvSpPr>
            <p:nvPr/>
          </p:nvSpPr>
          <p:spPr bwMode="auto">
            <a:xfrm>
              <a:off x="3360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0" name="Rectangle 39"/>
            <p:cNvSpPr>
              <a:spLocks noChangeArrowheads="1"/>
            </p:cNvSpPr>
            <p:nvPr/>
          </p:nvSpPr>
          <p:spPr bwMode="auto">
            <a:xfrm>
              <a:off x="3168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1" name="Rectangle 40"/>
            <p:cNvSpPr>
              <a:spLocks noChangeArrowheads="1"/>
            </p:cNvSpPr>
            <p:nvPr/>
          </p:nvSpPr>
          <p:spPr bwMode="auto">
            <a:xfrm>
              <a:off x="3360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2" name="Rectangle 41"/>
            <p:cNvSpPr>
              <a:spLocks noChangeArrowheads="1"/>
            </p:cNvSpPr>
            <p:nvPr/>
          </p:nvSpPr>
          <p:spPr bwMode="auto">
            <a:xfrm>
              <a:off x="3552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3" name="Rectangle 42"/>
            <p:cNvSpPr>
              <a:spLocks noChangeArrowheads="1"/>
            </p:cNvSpPr>
            <p:nvPr/>
          </p:nvSpPr>
          <p:spPr bwMode="auto">
            <a:xfrm>
              <a:off x="3744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4" name="Rectangle 43"/>
            <p:cNvSpPr>
              <a:spLocks noChangeArrowheads="1"/>
            </p:cNvSpPr>
            <p:nvPr/>
          </p:nvSpPr>
          <p:spPr bwMode="auto">
            <a:xfrm>
              <a:off x="3552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5" name="Rectangle 44"/>
            <p:cNvSpPr>
              <a:spLocks noChangeArrowheads="1"/>
            </p:cNvSpPr>
            <p:nvPr/>
          </p:nvSpPr>
          <p:spPr bwMode="auto">
            <a:xfrm>
              <a:off x="3744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6" name="Rectangle 45"/>
            <p:cNvSpPr>
              <a:spLocks noChangeArrowheads="1"/>
            </p:cNvSpPr>
            <p:nvPr/>
          </p:nvSpPr>
          <p:spPr bwMode="auto">
            <a:xfrm>
              <a:off x="3168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7" name="Rectangle 46"/>
            <p:cNvSpPr>
              <a:spLocks noChangeArrowheads="1"/>
            </p:cNvSpPr>
            <p:nvPr/>
          </p:nvSpPr>
          <p:spPr bwMode="auto">
            <a:xfrm>
              <a:off x="3360" y="273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8" name="Rectangle 47"/>
            <p:cNvSpPr>
              <a:spLocks noChangeArrowheads="1"/>
            </p:cNvSpPr>
            <p:nvPr/>
          </p:nvSpPr>
          <p:spPr bwMode="auto">
            <a:xfrm>
              <a:off x="3168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9" name="Rectangle 48"/>
            <p:cNvSpPr>
              <a:spLocks noChangeArrowheads="1"/>
            </p:cNvSpPr>
            <p:nvPr/>
          </p:nvSpPr>
          <p:spPr bwMode="auto">
            <a:xfrm>
              <a:off x="3360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0" name="Rectangle 49"/>
            <p:cNvSpPr>
              <a:spLocks noChangeArrowheads="1"/>
            </p:cNvSpPr>
            <p:nvPr/>
          </p:nvSpPr>
          <p:spPr bwMode="auto">
            <a:xfrm>
              <a:off x="3552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1" name="Rectangle 50"/>
            <p:cNvSpPr>
              <a:spLocks noChangeArrowheads="1"/>
            </p:cNvSpPr>
            <p:nvPr/>
          </p:nvSpPr>
          <p:spPr bwMode="auto">
            <a:xfrm>
              <a:off x="3744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2" name="Rectangle 51"/>
            <p:cNvSpPr>
              <a:spLocks noChangeArrowheads="1"/>
            </p:cNvSpPr>
            <p:nvPr/>
          </p:nvSpPr>
          <p:spPr bwMode="auto">
            <a:xfrm>
              <a:off x="3552" y="292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3" name="Rectangle 52"/>
            <p:cNvSpPr>
              <a:spLocks noChangeArrowheads="1"/>
            </p:cNvSpPr>
            <p:nvPr/>
          </p:nvSpPr>
          <p:spPr bwMode="auto">
            <a:xfrm>
              <a:off x="3744" y="292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4" name="Rectangle 53"/>
            <p:cNvSpPr>
              <a:spLocks noChangeArrowheads="1"/>
            </p:cNvSpPr>
            <p:nvPr/>
          </p:nvSpPr>
          <p:spPr bwMode="auto">
            <a:xfrm>
              <a:off x="3936" y="2352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5" name="Rectangle 54"/>
            <p:cNvSpPr>
              <a:spLocks noChangeArrowheads="1"/>
            </p:cNvSpPr>
            <p:nvPr/>
          </p:nvSpPr>
          <p:spPr bwMode="auto">
            <a:xfrm>
              <a:off x="4128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6" name="Rectangle 55"/>
            <p:cNvSpPr>
              <a:spLocks noChangeArrowheads="1"/>
            </p:cNvSpPr>
            <p:nvPr/>
          </p:nvSpPr>
          <p:spPr bwMode="auto">
            <a:xfrm>
              <a:off x="3936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7" name="Rectangle 56"/>
            <p:cNvSpPr>
              <a:spLocks noChangeArrowheads="1"/>
            </p:cNvSpPr>
            <p:nvPr/>
          </p:nvSpPr>
          <p:spPr bwMode="auto">
            <a:xfrm>
              <a:off x="4128" y="254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8" name="Rectangle 57"/>
            <p:cNvSpPr>
              <a:spLocks noChangeArrowheads="1"/>
            </p:cNvSpPr>
            <p:nvPr/>
          </p:nvSpPr>
          <p:spPr bwMode="auto">
            <a:xfrm>
              <a:off x="4320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9" name="Rectangle 58"/>
            <p:cNvSpPr>
              <a:spLocks noChangeArrowheads="1"/>
            </p:cNvSpPr>
            <p:nvPr/>
          </p:nvSpPr>
          <p:spPr bwMode="auto">
            <a:xfrm>
              <a:off x="4512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0" name="Rectangle 59"/>
            <p:cNvSpPr>
              <a:spLocks noChangeArrowheads="1"/>
            </p:cNvSpPr>
            <p:nvPr/>
          </p:nvSpPr>
          <p:spPr bwMode="auto">
            <a:xfrm>
              <a:off x="4320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1" name="Rectangle 60"/>
            <p:cNvSpPr>
              <a:spLocks noChangeArrowheads="1"/>
            </p:cNvSpPr>
            <p:nvPr/>
          </p:nvSpPr>
          <p:spPr bwMode="auto">
            <a:xfrm>
              <a:off x="4512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2" name="Rectangle 61"/>
            <p:cNvSpPr>
              <a:spLocks noChangeArrowheads="1"/>
            </p:cNvSpPr>
            <p:nvPr/>
          </p:nvSpPr>
          <p:spPr bwMode="auto">
            <a:xfrm>
              <a:off x="3936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3" name="Rectangle 62"/>
            <p:cNvSpPr>
              <a:spLocks noChangeArrowheads="1"/>
            </p:cNvSpPr>
            <p:nvPr/>
          </p:nvSpPr>
          <p:spPr bwMode="auto">
            <a:xfrm>
              <a:off x="4128" y="273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4" name="Rectangle 63"/>
            <p:cNvSpPr>
              <a:spLocks noChangeArrowheads="1"/>
            </p:cNvSpPr>
            <p:nvPr/>
          </p:nvSpPr>
          <p:spPr bwMode="auto">
            <a:xfrm>
              <a:off x="3936" y="292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5" name="Rectangle 64"/>
            <p:cNvSpPr>
              <a:spLocks noChangeArrowheads="1"/>
            </p:cNvSpPr>
            <p:nvPr/>
          </p:nvSpPr>
          <p:spPr bwMode="auto">
            <a:xfrm>
              <a:off x="4128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6" name="Rectangle 65"/>
            <p:cNvSpPr>
              <a:spLocks noChangeArrowheads="1"/>
            </p:cNvSpPr>
            <p:nvPr/>
          </p:nvSpPr>
          <p:spPr bwMode="auto">
            <a:xfrm>
              <a:off x="4320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7" name="Rectangle 66"/>
            <p:cNvSpPr>
              <a:spLocks noChangeArrowheads="1"/>
            </p:cNvSpPr>
            <p:nvPr/>
          </p:nvSpPr>
          <p:spPr bwMode="auto">
            <a:xfrm>
              <a:off x="4512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8" name="Rectangle 67"/>
            <p:cNvSpPr>
              <a:spLocks noChangeArrowheads="1"/>
            </p:cNvSpPr>
            <p:nvPr/>
          </p:nvSpPr>
          <p:spPr bwMode="auto">
            <a:xfrm>
              <a:off x="4320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9" name="Rectangle 68"/>
            <p:cNvSpPr>
              <a:spLocks noChangeArrowheads="1"/>
            </p:cNvSpPr>
            <p:nvPr/>
          </p:nvSpPr>
          <p:spPr bwMode="auto">
            <a:xfrm>
              <a:off x="4512" y="292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3557" name="Picture 18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66713" y="1758950"/>
            <a:ext cx="1995487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18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615113" y="1752600"/>
            <a:ext cx="1995487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18"/>
          <p:cNvGrpSpPr>
            <a:grpSpLocks/>
          </p:cNvGrpSpPr>
          <p:nvPr/>
        </p:nvGrpSpPr>
        <p:grpSpPr bwMode="auto">
          <a:xfrm>
            <a:off x="420688" y="2971800"/>
            <a:ext cx="8221662" cy="304800"/>
            <a:chOff x="265" y="1872"/>
            <a:chExt cx="5179" cy="192"/>
          </a:xfrm>
        </p:grpSpPr>
        <p:sp>
          <p:nvSpPr>
            <p:cNvPr id="23581" name="Line 106"/>
            <p:cNvSpPr>
              <a:spLocks noChangeShapeType="1"/>
            </p:cNvSpPr>
            <p:nvPr/>
          </p:nvSpPr>
          <p:spPr bwMode="auto">
            <a:xfrm>
              <a:off x="1680" y="1968"/>
              <a:ext cx="6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2" name="Rectangle 107"/>
            <p:cNvSpPr>
              <a:spLocks noChangeArrowheads="1"/>
            </p:cNvSpPr>
            <p:nvPr/>
          </p:nvSpPr>
          <p:spPr bwMode="auto">
            <a:xfrm>
              <a:off x="2304" y="1872"/>
              <a:ext cx="192" cy="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3583" name="Picture 202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265" y="1920"/>
              <a:ext cx="127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84" name="Picture 209" descr="txp_fig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166" y="1920"/>
              <a:ext cx="127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85" name="Line 214"/>
            <p:cNvSpPr>
              <a:spLocks noChangeShapeType="1"/>
            </p:cNvSpPr>
            <p:nvPr/>
          </p:nvSpPr>
          <p:spPr bwMode="auto">
            <a:xfrm>
              <a:off x="2496" y="1968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19"/>
          <p:cNvGrpSpPr>
            <a:grpSpLocks/>
          </p:cNvGrpSpPr>
          <p:nvPr/>
        </p:nvGrpSpPr>
        <p:grpSpPr bwMode="auto">
          <a:xfrm>
            <a:off x="420688" y="3581400"/>
            <a:ext cx="8204200" cy="304800"/>
            <a:chOff x="265" y="2256"/>
            <a:chExt cx="5168" cy="192"/>
          </a:xfrm>
        </p:grpSpPr>
        <p:sp>
          <p:nvSpPr>
            <p:cNvPr id="23576" name="Line 105"/>
            <p:cNvSpPr>
              <a:spLocks noChangeShapeType="1"/>
            </p:cNvSpPr>
            <p:nvPr/>
          </p:nvSpPr>
          <p:spPr bwMode="auto">
            <a:xfrm flipH="1">
              <a:off x="1680" y="2352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77" name="Rectangle 108"/>
            <p:cNvSpPr>
              <a:spLocks noChangeArrowheads="1"/>
            </p:cNvSpPr>
            <p:nvPr/>
          </p:nvSpPr>
          <p:spPr bwMode="auto">
            <a:xfrm>
              <a:off x="2688" y="2256"/>
              <a:ext cx="192" cy="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3578" name="Picture 201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265" y="2304"/>
              <a:ext cx="1271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79" name="Picture 211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4155" y="2304"/>
              <a:ext cx="127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80" name="Line 215"/>
            <p:cNvSpPr>
              <a:spLocks noChangeShapeType="1"/>
            </p:cNvSpPr>
            <p:nvPr/>
          </p:nvSpPr>
          <p:spPr bwMode="auto">
            <a:xfrm flipH="1">
              <a:off x="2880" y="2352"/>
              <a:ext cx="1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609" name="Text Box 222"/>
          <p:cNvSpPr txBox="1">
            <a:spLocks noChangeArrowheads="1"/>
          </p:cNvSpPr>
          <p:nvPr/>
        </p:nvSpPr>
        <p:spPr bwMode="auto">
          <a:xfrm>
            <a:off x="3886200" y="5791200"/>
            <a:ext cx="220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i="1" dirty="0">
                <a:latin typeface="Calibri"/>
                <a:cs typeface="Calibri"/>
              </a:rPr>
              <a:t>2 wins!!</a:t>
            </a:r>
          </a:p>
        </p:txBody>
      </p:sp>
      <p:grpSp>
        <p:nvGrpSpPr>
          <p:cNvPr id="5" name="Group 225"/>
          <p:cNvGrpSpPr>
            <a:grpSpLocks/>
          </p:cNvGrpSpPr>
          <p:nvPr/>
        </p:nvGrpSpPr>
        <p:grpSpPr bwMode="auto">
          <a:xfrm>
            <a:off x="385763" y="4191000"/>
            <a:ext cx="8250237" cy="304800"/>
            <a:chOff x="243" y="2640"/>
            <a:chExt cx="5197" cy="192"/>
          </a:xfrm>
        </p:grpSpPr>
        <p:sp>
          <p:nvSpPr>
            <p:cNvPr id="23571" name="Rectangle 188"/>
            <p:cNvSpPr>
              <a:spLocks noChangeArrowheads="1"/>
            </p:cNvSpPr>
            <p:nvPr/>
          </p:nvSpPr>
          <p:spPr bwMode="auto">
            <a:xfrm>
              <a:off x="2496" y="2640"/>
              <a:ext cx="192" cy="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2" name="Line 189"/>
            <p:cNvSpPr>
              <a:spLocks noChangeShapeType="1"/>
            </p:cNvSpPr>
            <p:nvPr/>
          </p:nvSpPr>
          <p:spPr bwMode="auto">
            <a:xfrm flipH="1">
              <a:off x="1680" y="2736"/>
              <a:ext cx="8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3573" name="Picture 200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243" y="2688"/>
              <a:ext cx="129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74" name="Line 216"/>
            <p:cNvSpPr>
              <a:spLocks noChangeShapeType="1"/>
            </p:cNvSpPr>
            <p:nvPr/>
          </p:nvSpPr>
          <p:spPr bwMode="auto">
            <a:xfrm flipH="1">
              <a:off x="2688" y="2736"/>
              <a:ext cx="13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3575" name="Picture 223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4135" y="2688"/>
              <a:ext cx="1305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226"/>
          <p:cNvGrpSpPr>
            <a:grpSpLocks/>
          </p:cNvGrpSpPr>
          <p:nvPr/>
        </p:nvGrpSpPr>
        <p:grpSpPr bwMode="auto">
          <a:xfrm>
            <a:off x="325438" y="4800600"/>
            <a:ext cx="8286750" cy="304800"/>
            <a:chOff x="205" y="3024"/>
            <a:chExt cx="5220" cy="192"/>
          </a:xfrm>
        </p:grpSpPr>
        <p:sp>
          <p:nvSpPr>
            <p:cNvPr id="23566" name="Rectangle 187"/>
            <p:cNvSpPr>
              <a:spLocks noChangeArrowheads="1"/>
            </p:cNvSpPr>
            <p:nvPr/>
          </p:nvSpPr>
          <p:spPr bwMode="auto">
            <a:xfrm>
              <a:off x="3456" y="3024"/>
              <a:ext cx="192" cy="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7" name="Line 190"/>
            <p:cNvSpPr>
              <a:spLocks noChangeShapeType="1"/>
            </p:cNvSpPr>
            <p:nvPr/>
          </p:nvSpPr>
          <p:spPr bwMode="auto">
            <a:xfrm flipH="1" flipV="1">
              <a:off x="1680" y="3120"/>
              <a:ext cx="17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3568" name="Picture 204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205" y="3072"/>
              <a:ext cx="136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69" name="Line 217"/>
            <p:cNvSpPr>
              <a:spLocks noChangeShapeType="1"/>
            </p:cNvSpPr>
            <p:nvPr/>
          </p:nvSpPr>
          <p:spPr bwMode="auto">
            <a:xfrm flipH="1" flipV="1">
              <a:off x="3648" y="3120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3570" name="Picture 224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4147" y="3072"/>
              <a:ext cx="127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612" name="Picture 10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95313" y="2362200"/>
            <a:ext cx="1690687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3" name="Picture 10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6781800" y="2297113"/>
            <a:ext cx="1690688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5400" y="1800531"/>
            <a:ext cx="3057525" cy="4571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Overfitting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/>
            <a:r>
              <a:rPr lang="en-US" sz="2000" dirty="0"/>
              <a:t>Posteriors determined by </a:t>
            </a:r>
            <a:r>
              <a:rPr lang="en-US" sz="2000" i="1" dirty="0"/>
              <a:t>relative </a:t>
            </a:r>
            <a:r>
              <a:rPr lang="en-US" sz="2000" dirty="0"/>
              <a:t>probabilities (odds ratios):</a:t>
            </a:r>
          </a:p>
          <a:p>
            <a:pPr eaLnBrk="1" hangingPunct="1"/>
            <a:endParaRPr lang="en-US" sz="2000" dirty="0"/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1600200" y="3316288"/>
            <a:ext cx="2514600" cy="2024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south-west : inf</a:t>
            </a:r>
          </a:p>
          <a:p>
            <a:r>
              <a:rPr lang="en-US">
                <a:latin typeface="Courier New" pitchFamily="49" charset="0"/>
              </a:rPr>
              <a:t>nation     : inf</a:t>
            </a:r>
          </a:p>
          <a:p>
            <a:r>
              <a:rPr lang="en-US">
                <a:latin typeface="Courier New" pitchFamily="49" charset="0"/>
              </a:rPr>
              <a:t>morally    : inf</a:t>
            </a:r>
          </a:p>
          <a:p>
            <a:r>
              <a:rPr lang="en-US">
                <a:latin typeface="Courier New" pitchFamily="49" charset="0"/>
              </a:rPr>
              <a:t>nicely     : inf</a:t>
            </a:r>
          </a:p>
          <a:p>
            <a:r>
              <a:rPr lang="en-US">
                <a:latin typeface="Courier New" pitchFamily="49" charset="0"/>
              </a:rPr>
              <a:t>extent     : inf</a:t>
            </a:r>
          </a:p>
          <a:p>
            <a:r>
              <a:rPr lang="en-US">
                <a:latin typeface="Courier New" pitchFamily="49" charset="0"/>
              </a:rPr>
              <a:t>seriously  : inf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43200" y="5721350"/>
            <a:ext cx="388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i="1" dirty="0">
                <a:latin typeface="Calibri" pitchFamily="34" charset="0"/>
              </a:rPr>
              <a:t>What went wrong here?</a:t>
            </a: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4876800" y="3316288"/>
            <a:ext cx="2438400" cy="2024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screens    : inf</a:t>
            </a:r>
          </a:p>
          <a:p>
            <a:r>
              <a:rPr lang="en-US">
                <a:latin typeface="Courier New" pitchFamily="49" charset="0"/>
              </a:rPr>
              <a:t>minute     : inf</a:t>
            </a:r>
          </a:p>
          <a:p>
            <a:r>
              <a:rPr lang="en-US">
                <a:latin typeface="Courier New" pitchFamily="49" charset="0"/>
              </a:rPr>
              <a:t>guaranteed : inf</a:t>
            </a:r>
          </a:p>
          <a:p>
            <a:r>
              <a:rPr lang="en-US">
                <a:latin typeface="Courier New" pitchFamily="49" charset="0"/>
              </a:rPr>
              <a:t>$205.00    : inf</a:t>
            </a:r>
          </a:p>
          <a:p>
            <a:r>
              <a:rPr lang="en-US">
                <a:latin typeface="Courier New" pitchFamily="49" charset="0"/>
              </a:rPr>
              <a:t>delivery   : inf</a:t>
            </a:r>
          </a:p>
          <a:p>
            <a:r>
              <a:rPr lang="en-US">
                <a:latin typeface="Courier New" pitchFamily="49" charset="0"/>
              </a:rPr>
              <a:t>signature  : inf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4583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9775" y="2387600"/>
            <a:ext cx="1647825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3188" y="2362200"/>
            <a:ext cx="1647825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5400" y="1800531"/>
            <a:ext cx="3057525" cy="4571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animBg="1"/>
      <p:bldP spid="26629" grpId="0"/>
      <p:bldP spid="266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95400"/>
            <a:ext cx="7085861" cy="524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361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Generalization and Overfitting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/>
              <a:t>Relative frequency parameters will </a:t>
            </a:r>
            <a:r>
              <a:rPr lang="en-US" sz="2000" dirty="0" err="1">
                <a:solidFill>
                  <a:srgbClr val="C00000"/>
                </a:solidFill>
              </a:rPr>
              <a:t>overfit</a:t>
            </a:r>
            <a:r>
              <a:rPr lang="en-US" sz="2000" dirty="0"/>
              <a:t> the training data!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Just because we never saw a 3 with pixel (15,15) on during training doesn’t mean we won’t see it at test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Unlikely that every occurrence of “minute” is 100% spam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Unlikely that every occurrence of “seriously” is 100% ham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What about all the words that don’t occur in the training set at all?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In general, we can’t go around giving unseen events zero probability</a:t>
            </a:r>
          </a:p>
          <a:p>
            <a:pPr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As an extreme case, imagine using the entire email as the only feature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Would get the training data perfect (if deterministic labeling)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Wouldn’t </a:t>
            </a:r>
            <a:r>
              <a:rPr lang="en-US" sz="1800" i="1" dirty="0"/>
              <a:t>generalize</a:t>
            </a:r>
            <a:r>
              <a:rPr lang="en-US" sz="1800" dirty="0"/>
              <a:t> at all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Just making the bag-of-words assumption gives us some generalization, but isn’t enough</a:t>
            </a:r>
          </a:p>
          <a:p>
            <a:pPr lvl="1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To generalize better: we need to </a:t>
            </a:r>
            <a:r>
              <a:rPr lang="en-US" sz="2000" dirty="0">
                <a:solidFill>
                  <a:srgbClr val="CC0000"/>
                </a:solidFill>
              </a:rPr>
              <a:t>smooth </a:t>
            </a:r>
            <a:r>
              <a:rPr lang="en-US" sz="2000" dirty="0"/>
              <a:t>or </a:t>
            </a:r>
            <a:r>
              <a:rPr lang="en-US" sz="2000" dirty="0">
                <a:solidFill>
                  <a:srgbClr val="CC0000"/>
                </a:solidFill>
              </a:rPr>
              <a:t>regularize </a:t>
            </a:r>
            <a:r>
              <a:rPr lang="en-US" sz="2000" dirty="0"/>
              <a:t>the estimates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0993" y="1447800"/>
            <a:ext cx="8294526" cy="4610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Parameter Estimation</a:t>
            </a:r>
          </a:p>
        </p:txBody>
      </p:sp>
      <p:sp>
        <p:nvSpPr>
          <p:cNvPr id="128102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84582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Estimating the distribution of a random variable</a:t>
            </a:r>
          </a:p>
          <a:p>
            <a:pPr lvl="1" eaLnBrk="1" hangingPunct="1">
              <a:lnSpc>
                <a:spcPct val="80000"/>
              </a:lnSpc>
            </a:pPr>
            <a:endParaRPr lang="en-US" sz="900" i="1" dirty="0"/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Elicitation:</a:t>
            </a:r>
            <a:r>
              <a:rPr lang="en-US" sz="2400" dirty="0"/>
              <a:t> ask a human (why is this hard?)</a:t>
            </a:r>
          </a:p>
          <a:p>
            <a:pPr lvl="4" eaLnBrk="1" hangingPunct="1">
              <a:lnSpc>
                <a:spcPct val="80000"/>
              </a:lnSpc>
            </a:pPr>
            <a:endParaRPr lang="en-US" sz="1200" i="1" dirty="0"/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Empirically: </a:t>
            </a:r>
            <a:r>
              <a:rPr lang="en-US" sz="2400" dirty="0"/>
              <a:t>use training data (learning!)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E.g.: for each outcome x, look at the </a:t>
            </a:r>
            <a:r>
              <a:rPr lang="en-US" sz="2000" i="1" dirty="0">
                <a:solidFill>
                  <a:srgbClr val="CC0000"/>
                </a:solidFill>
              </a:rPr>
              <a:t>empirical rate</a:t>
            </a:r>
            <a:r>
              <a:rPr lang="en-US" sz="2000" dirty="0"/>
              <a:t> of that value: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This is the estimate that maximizes the </a:t>
            </a:r>
            <a:r>
              <a:rPr lang="en-US" sz="2000" i="1" dirty="0">
                <a:solidFill>
                  <a:srgbClr val="CC0000"/>
                </a:solidFill>
              </a:rPr>
              <a:t>likelihood of the data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eaLnBrk="1" hangingPunct="1">
              <a:lnSpc>
                <a:spcPct val="80000"/>
              </a:lnSpc>
            </a:pPr>
            <a:endParaRPr lang="en-US" sz="2400" i="1" dirty="0"/>
          </a:p>
          <a:p>
            <a:pPr eaLnBrk="1" hangingPunct="1">
              <a:lnSpc>
                <a:spcPct val="80000"/>
              </a:lnSpc>
            </a:pPr>
            <a:endParaRPr lang="en-US" sz="2400" i="1" dirty="0"/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36726" y="3506789"/>
            <a:ext cx="3105151" cy="6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81029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22437" y="5105401"/>
            <a:ext cx="2316163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1030" name="Oval 6"/>
          <p:cNvSpPr>
            <a:spLocks noChangeArrowheads="1"/>
          </p:cNvSpPr>
          <p:nvPr/>
        </p:nvSpPr>
        <p:spPr bwMode="auto">
          <a:xfrm>
            <a:off x="6781800" y="3429000"/>
            <a:ext cx="381000" cy="38100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r</a:t>
            </a:r>
          </a:p>
        </p:txBody>
      </p:sp>
      <p:sp>
        <p:nvSpPr>
          <p:cNvPr id="1281031" name="Oval 7"/>
          <p:cNvSpPr>
            <a:spLocks noChangeArrowheads="1"/>
          </p:cNvSpPr>
          <p:nvPr/>
        </p:nvSpPr>
        <p:spPr bwMode="auto">
          <a:xfrm>
            <a:off x="7315200" y="3429000"/>
            <a:ext cx="381000" cy="38100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</a:t>
            </a:r>
          </a:p>
        </p:txBody>
      </p:sp>
      <p:sp>
        <p:nvSpPr>
          <p:cNvPr id="1281032" name="Oval 8"/>
          <p:cNvSpPr>
            <a:spLocks noChangeArrowheads="1"/>
          </p:cNvSpPr>
          <p:nvPr/>
        </p:nvSpPr>
        <p:spPr bwMode="auto">
          <a:xfrm>
            <a:off x="7848600" y="3429000"/>
            <a:ext cx="381000" cy="3810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b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99250" y="4022726"/>
            <a:ext cx="1758951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lowchart: Magnetic Disk 9"/>
          <p:cNvSpPr/>
          <p:nvPr/>
        </p:nvSpPr>
        <p:spPr>
          <a:xfrm>
            <a:off x="8991600" y="1676400"/>
            <a:ext cx="1143000" cy="83820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659" name="Oval 6"/>
          <p:cNvSpPr>
            <a:spLocks noChangeArrowheads="1"/>
          </p:cNvSpPr>
          <p:nvPr/>
        </p:nvSpPr>
        <p:spPr bwMode="auto">
          <a:xfrm>
            <a:off x="9067800" y="1981200"/>
            <a:ext cx="152400" cy="15240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900" dirty="0"/>
              <a:t>r</a:t>
            </a:r>
          </a:p>
        </p:txBody>
      </p:sp>
      <p:sp>
        <p:nvSpPr>
          <p:cNvPr id="27660" name="Oval 7"/>
          <p:cNvSpPr>
            <a:spLocks noChangeArrowheads="1"/>
          </p:cNvSpPr>
          <p:nvPr/>
        </p:nvSpPr>
        <p:spPr bwMode="auto">
          <a:xfrm>
            <a:off x="9601200" y="1981200"/>
            <a:ext cx="152400" cy="1524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900" dirty="0"/>
              <a:t>b</a:t>
            </a:r>
          </a:p>
        </p:txBody>
      </p:sp>
      <p:sp>
        <p:nvSpPr>
          <p:cNvPr id="27661" name="Oval 8"/>
          <p:cNvSpPr>
            <a:spLocks noChangeArrowheads="1"/>
          </p:cNvSpPr>
          <p:nvPr/>
        </p:nvSpPr>
        <p:spPr bwMode="auto">
          <a:xfrm>
            <a:off x="9906000" y="1981200"/>
            <a:ext cx="152400" cy="1524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900" dirty="0"/>
              <a:t>b</a:t>
            </a:r>
          </a:p>
        </p:txBody>
      </p:sp>
      <p:sp>
        <p:nvSpPr>
          <p:cNvPr id="27662" name="Oval 6"/>
          <p:cNvSpPr>
            <a:spLocks noChangeArrowheads="1"/>
          </p:cNvSpPr>
          <p:nvPr/>
        </p:nvSpPr>
        <p:spPr bwMode="auto">
          <a:xfrm>
            <a:off x="9601200" y="2209800"/>
            <a:ext cx="152400" cy="15240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900" dirty="0"/>
              <a:t>r</a:t>
            </a:r>
          </a:p>
        </p:txBody>
      </p:sp>
      <p:sp>
        <p:nvSpPr>
          <p:cNvPr id="27663" name="Oval 7"/>
          <p:cNvSpPr>
            <a:spLocks noChangeArrowheads="1"/>
          </p:cNvSpPr>
          <p:nvPr/>
        </p:nvSpPr>
        <p:spPr bwMode="auto">
          <a:xfrm>
            <a:off x="9906000" y="2209800"/>
            <a:ext cx="152400" cy="1524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900" dirty="0"/>
              <a:t>b</a:t>
            </a:r>
          </a:p>
        </p:txBody>
      </p:sp>
      <p:sp>
        <p:nvSpPr>
          <p:cNvPr id="27664" name="Oval 8"/>
          <p:cNvSpPr>
            <a:spLocks noChangeArrowheads="1"/>
          </p:cNvSpPr>
          <p:nvPr/>
        </p:nvSpPr>
        <p:spPr bwMode="auto">
          <a:xfrm>
            <a:off x="9144000" y="2209800"/>
            <a:ext cx="152400" cy="1524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900" dirty="0"/>
              <a:t>b</a:t>
            </a:r>
          </a:p>
        </p:txBody>
      </p:sp>
      <p:sp>
        <p:nvSpPr>
          <p:cNvPr id="27665" name="Oval 6"/>
          <p:cNvSpPr>
            <a:spLocks noChangeArrowheads="1"/>
          </p:cNvSpPr>
          <p:nvPr/>
        </p:nvSpPr>
        <p:spPr bwMode="auto">
          <a:xfrm>
            <a:off x="9829800" y="2057400"/>
            <a:ext cx="152400" cy="15240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900" dirty="0"/>
              <a:t>r</a:t>
            </a:r>
          </a:p>
        </p:txBody>
      </p:sp>
      <p:sp>
        <p:nvSpPr>
          <p:cNvPr id="27666" name="Oval 7"/>
          <p:cNvSpPr>
            <a:spLocks noChangeArrowheads="1"/>
          </p:cNvSpPr>
          <p:nvPr/>
        </p:nvSpPr>
        <p:spPr bwMode="auto">
          <a:xfrm>
            <a:off x="8991600" y="2133600"/>
            <a:ext cx="152400" cy="1524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900" dirty="0"/>
              <a:t>b</a:t>
            </a:r>
          </a:p>
        </p:txBody>
      </p:sp>
      <p:sp>
        <p:nvSpPr>
          <p:cNvPr id="27667" name="Oval 8"/>
          <p:cNvSpPr>
            <a:spLocks noChangeArrowheads="1"/>
          </p:cNvSpPr>
          <p:nvPr/>
        </p:nvSpPr>
        <p:spPr bwMode="auto">
          <a:xfrm>
            <a:off x="9372600" y="2057400"/>
            <a:ext cx="152400" cy="1524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900" dirty="0"/>
              <a:t>b</a:t>
            </a:r>
          </a:p>
        </p:txBody>
      </p:sp>
      <p:sp>
        <p:nvSpPr>
          <p:cNvPr id="27668" name="Oval 6"/>
          <p:cNvSpPr>
            <a:spLocks noChangeArrowheads="1"/>
          </p:cNvSpPr>
          <p:nvPr/>
        </p:nvSpPr>
        <p:spPr bwMode="auto">
          <a:xfrm>
            <a:off x="9220200" y="2209800"/>
            <a:ext cx="152400" cy="15240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900" dirty="0"/>
              <a:t>r</a:t>
            </a:r>
          </a:p>
        </p:txBody>
      </p:sp>
      <p:sp>
        <p:nvSpPr>
          <p:cNvPr id="27669" name="Oval 7"/>
          <p:cNvSpPr>
            <a:spLocks noChangeArrowheads="1"/>
          </p:cNvSpPr>
          <p:nvPr/>
        </p:nvSpPr>
        <p:spPr bwMode="auto">
          <a:xfrm>
            <a:off x="9753600" y="2209800"/>
            <a:ext cx="152400" cy="1524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900" dirty="0"/>
              <a:t>b</a:t>
            </a:r>
          </a:p>
        </p:txBody>
      </p:sp>
      <p:sp>
        <p:nvSpPr>
          <p:cNvPr id="27670" name="Oval 8"/>
          <p:cNvSpPr>
            <a:spLocks noChangeArrowheads="1"/>
          </p:cNvSpPr>
          <p:nvPr/>
        </p:nvSpPr>
        <p:spPr bwMode="auto">
          <a:xfrm>
            <a:off x="9448800" y="2286000"/>
            <a:ext cx="152400" cy="1524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900" dirty="0"/>
              <a:t>b</a:t>
            </a:r>
          </a:p>
        </p:txBody>
      </p:sp>
      <p:sp>
        <p:nvSpPr>
          <p:cNvPr id="27671" name="Oval 6"/>
          <p:cNvSpPr>
            <a:spLocks noChangeArrowheads="1"/>
          </p:cNvSpPr>
          <p:nvPr/>
        </p:nvSpPr>
        <p:spPr bwMode="auto">
          <a:xfrm>
            <a:off x="9677400" y="1981200"/>
            <a:ext cx="152400" cy="15240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900" dirty="0"/>
              <a:t>r</a:t>
            </a:r>
          </a:p>
        </p:txBody>
      </p:sp>
      <p:sp>
        <p:nvSpPr>
          <p:cNvPr id="27672" name="Oval 7"/>
          <p:cNvSpPr>
            <a:spLocks noChangeArrowheads="1"/>
          </p:cNvSpPr>
          <p:nvPr/>
        </p:nvSpPr>
        <p:spPr bwMode="auto">
          <a:xfrm>
            <a:off x="9296400" y="2286000"/>
            <a:ext cx="152400" cy="1524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900" dirty="0"/>
              <a:t>b</a:t>
            </a:r>
          </a:p>
        </p:txBody>
      </p:sp>
      <p:sp>
        <p:nvSpPr>
          <p:cNvPr id="27673" name="Oval 8"/>
          <p:cNvSpPr>
            <a:spLocks noChangeArrowheads="1"/>
          </p:cNvSpPr>
          <p:nvPr/>
        </p:nvSpPr>
        <p:spPr bwMode="auto">
          <a:xfrm>
            <a:off x="9220200" y="1981200"/>
            <a:ext cx="152400" cy="1524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900" dirty="0"/>
              <a:t>b</a:t>
            </a:r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5574" y="1295400"/>
            <a:ext cx="3838788" cy="213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1030" grpId="0" animBg="1"/>
      <p:bldP spid="1281031" grpId="0" animBg="1"/>
      <p:bldP spid="128103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1229135"/>
            <a:ext cx="10171112" cy="52474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Maximum Likelihood?</a:t>
            </a:r>
          </a:p>
        </p:txBody>
      </p:sp>
      <p:sp>
        <p:nvSpPr>
          <p:cNvPr id="129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Relative frequencies are the maximum likelihood estimates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Another option is to consider the most likely parameter value given the data</a:t>
            </a:r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97526" y="2209800"/>
            <a:ext cx="3105151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19202" y="2133601"/>
            <a:ext cx="2847975" cy="427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246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31977" y="2746377"/>
            <a:ext cx="2511425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247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19200" y="4419601"/>
            <a:ext cx="3041651" cy="427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48" name="AutoShape 8"/>
          <p:cNvSpPr>
            <a:spLocks noChangeArrowheads="1"/>
          </p:cNvSpPr>
          <p:nvPr/>
        </p:nvSpPr>
        <p:spPr bwMode="auto">
          <a:xfrm>
            <a:off x="4876800" y="2362200"/>
            <a:ext cx="381000" cy="304800"/>
          </a:xfrm>
          <a:prstGeom prst="rightArrow">
            <a:avLst>
              <a:gd name="adj1" fmla="val 50000"/>
              <a:gd name="adj2" fmla="val 4218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290249" name="Picture 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052637" y="5081588"/>
            <a:ext cx="3662363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250" name="Picture 10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057400" y="5718175"/>
            <a:ext cx="2833688" cy="427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51" name="AutoShape 11"/>
          <p:cNvSpPr>
            <a:spLocks noChangeArrowheads="1"/>
          </p:cNvSpPr>
          <p:nvPr/>
        </p:nvSpPr>
        <p:spPr bwMode="auto">
          <a:xfrm>
            <a:off x="6096000" y="4876800"/>
            <a:ext cx="609600" cy="533400"/>
          </a:xfrm>
          <a:prstGeom prst="rightArrow">
            <a:avLst>
              <a:gd name="adj1" fmla="val 50000"/>
              <a:gd name="adj2" fmla="val 3857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290252" name="Text Box 12"/>
          <p:cNvSpPr txBox="1">
            <a:spLocks noChangeArrowheads="1"/>
          </p:cNvSpPr>
          <p:nvPr/>
        </p:nvSpPr>
        <p:spPr bwMode="auto">
          <a:xfrm>
            <a:off x="7162800" y="4953001"/>
            <a:ext cx="16002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????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48" grpId="0" animBg="1"/>
      <p:bldP spid="1290251" grpId="0" animBg="1"/>
      <p:bldP spid="129025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Unseen Events</a:t>
            </a:r>
          </a:p>
        </p:txBody>
      </p:sp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2287797"/>
            <a:ext cx="3524960" cy="2739606"/>
          </a:xfrm>
          <a:prstGeom prst="rect">
            <a:avLst/>
          </a:prstGeom>
          <a:noFill/>
        </p:spPr>
      </p:pic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8344" y="2244725"/>
            <a:ext cx="4760049" cy="3013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Laplace Smoothing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724400" cy="48768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Laplace’s estimate: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Pretend you saw every outcome once more than you actually did</a:t>
            </a: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Can derive this estimate with </a:t>
            </a:r>
            <a:r>
              <a:rPr lang="en-US" sz="2000" i="1" dirty="0" err="1">
                <a:latin typeface="Calibri"/>
                <a:cs typeface="Calibri"/>
              </a:rPr>
              <a:t>Dirichlet</a:t>
            </a:r>
            <a:r>
              <a:rPr lang="en-US" sz="2000" i="1" dirty="0">
                <a:latin typeface="Calibri"/>
                <a:cs typeface="Calibri"/>
              </a:rPr>
              <a:t> priors</a:t>
            </a:r>
            <a:r>
              <a:rPr lang="en-US" sz="2000" dirty="0">
                <a:latin typeface="Calibri"/>
                <a:cs typeface="Calibri"/>
              </a:rPr>
              <a:t> (see cs281a)</a:t>
            </a: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970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46338" y="4116389"/>
            <a:ext cx="1643063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9800" y="3294065"/>
            <a:ext cx="2690813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5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27725" y="4437065"/>
            <a:ext cx="2813051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6" name="Picture 1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74738" y="3049589"/>
            <a:ext cx="3649663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1275" name="Rectangle 11"/>
          <p:cNvSpPr>
            <a:spLocks noChangeArrowheads="1"/>
          </p:cNvSpPr>
          <p:nvPr/>
        </p:nvSpPr>
        <p:spPr bwMode="auto">
          <a:xfrm>
            <a:off x="7696200" y="3200400"/>
            <a:ext cx="11430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91276" name="Rectangle 12"/>
          <p:cNvSpPr>
            <a:spLocks noChangeArrowheads="1"/>
          </p:cNvSpPr>
          <p:nvPr/>
        </p:nvSpPr>
        <p:spPr bwMode="auto">
          <a:xfrm>
            <a:off x="7696200" y="4267200"/>
            <a:ext cx="11430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15"/>
          <p:cNvGrpSpPr/>
          <p:nvPr/>
        </p:nvGrpSpPr>
        <p:grpSpPr>
          <a:xfrm>
            <a:off x="6629400" y="1905000"/>
            <a:ext cx="2606040" cy="685800"/>
            <a:chOff x="6629400" y="1905000"/>
            <a:chExt cx="1447800" cy="381000"/>
          </a:xfrm>
        </p:grpSpPr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6629400" y="1905000"/>
              <a:ext cx="381000" cy="3810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200" dirty="0">
                  <a:latin typeface="Calibri"/>
                  <a:cs typeface="Calibri"/>
                </a:rPr>
                <a:t>r</a:t>
              </a:r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7162800" y="1905000"/>
              <a:ext cx="381000" cy="3810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200" dirty="0">
                  <a:latin typeface="Calibri"/>
                  <a:cs typeface="Calibri"/>
                </a:rPr>
                <a:t>r</a:t>
              </a:r>
            </a:p>
          </p:txBody>
        </p:sp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7696200" y="1905000"/>
              <a:ext cx="381000" cy="381000"/>
            </a:xfrm>
            <a:prstGeom prst="ellipse">
              <a:avLst/>
            </a:prstGeom>
            <a:solidFill>
              <a:srgbClr val="99CC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200" dirty="0">
                  <a:latin typeface="Calibri"/>
                  <a:cs typeface="Calibri"/>
                </a:rPr>
                <a:t>b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1275" grpId="0" animBg="1"/>
      <p:bldP spid="129127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Laplace Smoothing</a:t>
            </a:r>
          </a:p>
        </p:txBody>
      </p:sp>
      <p:sp>
        <p:nvSpPr>
          <p:cNvPr id="129229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447800"/>
            <a:ext cx="57912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Laplace’s estimate (extended):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Pretend you saw every outcome k extra times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What’s Laplace with k = 0?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k is the </a:t>
            </a: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strength</a:t>
            </a:r>
            <a:r>
              <a:rPr lang="en-US" sz="2000" dirty="0">
                <a:latin typeface="Calibri"/>
                <a:cs typeface="Calibri"/>
              </a:rPr>
              <a:t> of the prior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Laplace for conditionals: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Smooth each condition independently: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30727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43802" y="3962401"/>
            <a:ext cx="2670175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9001" y="4876801"/>
            <a:ext cx="3617913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9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543802" y="3103563"/>
            <a:ext cx="2670175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2298" name="Picture 1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89114" y="5570538"/>
            <a:ext cx="3468687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1" name="Picture 11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828802" y="2667000"/>
            <a:ext cx="27606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2300" name="Rectangle 12"/>
          <p:cNvSpPr>
            <a:spLocks noChangeArrowheads="1"/>
          </p:cNvSpPr>
          <p:nvPr/>
        </p:nvSpPr>
        <p:spPr bwMode="auto">
          <a:xfrm>
            <a:off x="9372600" y="2895600"/>
            <a:ext cx="11430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92301" name="Rectangle 13"/>
          <p:cNvSpPr>
            <a:spLocks noChangeArrowheads="1"/>
          </p:cNvSpPr>
          <p:nvPr/>
        </p:nvSpPr>
        <p:spPr bwMode="auto">
          <a:xfrm>
            <a:off x="9372600" y="3733800"/>
            <a:ext cx="11430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92302" name="Rectangle 14"/>
          <p:cNvSpPr>
            <a:spLocks noChangeArrowheads="1"/>
          </p:cNvSpPr>
          <p:nvPr/>
        </p:nvSpPr>
        <p:spPr bwMode="auto">
          <a:xfrm>
            <a:off x="9296400" y="4724400"/>
            <a:ext cx="16764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7620000" y="1828800"/>
            <a:ext cx="2606040" cy="685800"/>
            <a:chOff x="6629400" y="1905000"/>
            <a:chExt cx="1447800" cy="381000"/>
          </a:xfrm>
        </p:grpSpPr>
        <p:sp>
          <p:nvSpPr>
            <p:cNvPr id="16" name="Oval 6"/>
            <p:cNvSpPr>
              <a:spLocks noChangeArrowheads="1"/>
            </p:cNvSpPr>
            <p:nvPr/>
          </p:nvSpPr>
          <p:spPr bwMode="auto">
            <a:xfrm>
              <a:off x="6629400" y="1905000"/>
              <a:ext cx="381000" cy="3810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200" dirty="0">
                  <a:latin typeface="Calibri"/>
                  <a:cs typeface="Calibri"/>
                </a:rPr>
                <a:t>r</a:t>
              </a: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7162800" y="1905000"/>
              <a:ext cx="381000" cy="3810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200" dirty="0">
                  <a:latin typeface="Calibri"/>
                  <a:cs typeface="Calibri"/>
                </a:rPr>
                <a:t>r</a:t>
              </a:r>
            </a:p>
          </p:txBody>
        </p:sp>
        <p:sp>
          <p:nvSpPr>
            <p:cNvPr id="18" name="Oval 8"/>
            <p:cNvSpPr>
              <a:spLocks noChangeArrowheads="1"/>
            </p:cNvSpPr>
            <p:nvPr/>
          </p:nvSpPr>
          <p:spPr bwMode="auto">
            <a:xfrm>
              <a:off x="7696200" y="1905000"/>
              <a:ext cx="381000" cy="381000"/>
            </a:xfrm>
            <a:prstGeom prst="ellipse">
              <a:avLst/>
            </a:prstGeom>
            <a:solidFill>
              <a:srgbClr val="99CC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200" dirty="0">
                  <a:latin typeface="Calibri"/>
                  <a:cs typeface="Calibri"/>
                </a:rPr>
                <a:t>b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2300" grpId="0" animBg="1"/>
      <p:bldP spid="1292301" grpId="0" animBg="1"/>
      <p:bldP spid="129230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Estimation: Linear Interpolation* </a:t>
            </a:r>
          </a:p>
        </p:txBody>
      </p:sp>
      <p:sp>
        <p:nvSpPr>
          <p:cNvPr id="1293315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447800"/>
            <a:ext cx="89154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In practice, Laplace often performs poorly for P(X|Y):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When |X| is very large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When |Y| is very large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Another option: linear interpolation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Also get the empirical P(X) from the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Make sure the estimate of P(X|Y) isn’t too different from the empirical P(X)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What if </a:t>
            </a:r>
            <a:r>
              <a:rPr lang="en-US" sz="2400" dirty="0">
                <a:sym typeface="Symbol" pitchFamily="18" charset="2"/>
              </a:rPr>
              <a:t></a:t>
            </a:r>
            <a:r>
              <a:rPr lang="en-US" sz="2000" dirty="0">
                <a:sym typeface="Symbol" pitchFamily="18" charset="2"/>
              </a:rPr>
              <a:t> </a:t>
            </a:r>
            <a:r>
              <a:rPr lang="en-US" sz="2000" dirty="0"/>
              <a:t>is 0?  1?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For even better ways to estimate parameters, as well as details of the math, see cs281a, cs288</a:t>
            </a:r>
          </a:p>
        </p:txBody>
      </p:sp>
      <p:pic>
        <p:nvPicPr>
          <p:cNvPr id="129331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8563" y="4024313"/>
            <a:ext cx="6370637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Real NB: Smoothing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For real classification problems, smoothing is critical</a:t>
            </a:r>
          </a:p>
          <a:p>
            <a:pPr eaLnBrk="1" hangingPunct="1"/>
            <a:r>
              <a:rPr lang="en-US" sz="2400" dirty="0"/>
              <a:t>New odds ratios: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1600200" y="3690938"/>
            <a:ext cx="25146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helvetica : 11.4</a:t>
            </a:r>
          </a:p>
          <a:p>
            <a:r>
              <a:rPr lang="en-US">
                <a:latin typeface="Courier New" pitchFamily="49" charset="0"/>
              </a:rPr>
              <a:t>seems     : 10.8</a:t>
            </a:r>
          </a:p>
          <a:p>
            <a:r>
              <a:rPr lang="en-US">
                <a:latin typeface="Courier New" pitchFamily="49" charset="0"/>
              </a:rPr>
              <a:t>group     : 10.2</a:t>
            </a:r>
          </a:p>
          <a:p>
            <a:r>
              <a:rPr lang="en-US">
                <a:latin typeface="Courier New" pitchFamily="49" charset="0"/>
              </a:rPr>
              <a:t>ago       :  8.4</a:t>
            </a:r>
          </a:p>
          <a:p>
            <a:r>
              <a:rPr lang="en-US">
                <a:latin typeface="Courier New" pitchFamily="49" charset="0"/>
              </a:rPr>
              <a:t>areas     :  8.3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4876800" y="3690938"/>
            <a:ext cx="24384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verdana : 28.8</a:t>
            </a:r>
          </a:p>
          <a:p>
            <a:r>
              <a:rPr lang="en-US">
                <a:latin typeface="Courier New" pitchFamily="49" charset="0"/>
              </a:rPr>
              <a:t>Credit  : 28.4</a:t>
            </a:r>
          </a:p>
          <a:p>
            <a:r>
              <a:rPr lang="en-US">
                <a:latin typeface="Courier New" pitchFamily="49" charset="0"/>
              </a:rPr>
              <a:t>ORDER   : 27.2</a:t>
            </a:r>
          </a:p>
          <a:p>
            <a:r>
              <a:rPr lang="en-US">
                <a:latin typeface="Courier New" pitchFamily="49" charset="0"/>
              </a:rPr>
              <a:t>&lt;FONT&gt;  : 26.9</a:t>
            </a:r>
          </a:p>
          <a:p>
            <a:r>
              <a:rPr lang="en-US">
                <a:latin typeface="Courier New" pitchFamily="49" charset="0"/>
              </a:rPr>
              <a:t>money   : 26.5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3072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9775" y="2762250"/>
            <a:ext cx="1647825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3188" y="2736850"/>
            <a:ext cx="1647825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2514600" y="5791200"/>
            <a:ext cx="426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i="1" dirty="0">
                <a:latin typeface="Calibri" pitchFamily="34" charset="0"/>
              </a:rPr>
              <a:t>Do these make more sense?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3863" y="1295400"/>
            <a:ext cx="3352874" cy="4667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Decision Networks</a:t>
            </a: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5335588" y="4170363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4724400" y="35814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4724400" y="53340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4800600" y="2098675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7010400" y="2860675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5957888" y="2365375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5961063" y="3127375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00200"/>
            <a:ext cx="2071456" cy="1219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87" y="3505200"/>
            <a:ext cx="1923112" cy="1083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98676"/>
            <a:ext cx="2057400" cy="11497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752600"/>
            <a:ext cx="4717564" cy="31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998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0" y="1143596"/>
            <a:ext cx="7199313" cy="54090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Tuning on Held-Out Data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64770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Now we’ve got two kinds of unknowns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Parameters: the probabilities P(X|Y), P(Y)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err="1">
                <a:latin typeface="Calibri"/>
                <a:cs typeface="Calibri"/>
              </a:rPr>
              <a:t>Hyperparameters</a:t>
            </a:r>
            <a:r>
              <a:rPr lang="en-US" sz="2400" dirty="0">
                <a:latin typeface="Calibri"/>
                <a:cs typeface="Calibri"/>
              </a:rPr>
              <a:t>: e.g. the amount / type of smoothing to do, k, 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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  <a:sym typeface="Symbol" pitchFamily="18" charset="2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  <a:sym typeface="Symbol" pitchFamily="18" charset="2"/>
              </a:rPr>
              <a:t>What should we learn where?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  <a:sym typeface="Symbol" pitchFamily="18" charset="2"/>
              </a:rPr>
              <a:t>Learn parameters from training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  <a:sym typeface="Symbol" pitchFamily="18" charset="2"/>
              </a:rPr>
              <a:t>Tune </a:t>
            </a:r>
            <a:r>
              <a:rPr lang="en-US" sz="2400" dirty="0" err="1">
                <a:latin typeface="Calibri"/>
                <a:cs typeface="Calibri"/>
                <a:sym typeface="Symbol" pitchFamily="18" charset="2"/>
              </a:rPr>
              <a:t>hyperparameters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 on different data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  <a:sym typeface="Symbol" pitchFamily="18" charset="2"/>
              </a:rPr>
              <a:t>Why?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  <a:sym typeface="Symbol" pitchFamily="18" charset="2"/>
              </a:rPr>
              <a:t>For each value of the </a:t>
            </a:r>
            <a:r>
              <a:rPr lang="en-US" sz="2400" dirty="0" err="1">
                <a:latin typeface="Calibri"/>
                <a:cs typeface="Calibri"/>
                <a:sym typeface="Symbol" pitchFamily="18" charset="2"/>
              </a:rPr>
              <a:t>hyperparameters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, train and test on the held-out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  <a:sym typeface="Symbol" pitchFamily="18" charset="2"/>
              </a:rPr>
              <a:t>Choose the best value and do a final test on the test data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>
            <a:off x="8129587" y="3933825"/>
            <a:ext cx="21653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V="1">
            <a:off x="8129587" y="2093913"/>
            <a:ext cx="0" cy="18399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1750" name="Picture 1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40825" y="4149725"/>
            <a:ext cx="150812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04137" y="2306638"/>
            <a:ext cx="209550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2" name="Freeform 8"/>
          <p:cNvSpPr>
            <a:spLocks/>
          </p:cNvSpPr>
          <p:nvPr/>
        </p:nvSpPr>
        <p:spPr bwMode="auto">
          <a:xfrm>
            <a:off x="8161337" y="2128838"/>
            <a:ext cx="2133600" cy="1752600"/>
          </a:xfrm>
          <a:custGeom>
            <a:avLst/>
            <a:gdLst>
              <a:gd name="T0" fmla="*/ 0 w 1344"/>
              <a:gd name="T1" fmla="*/ 0 h 1104"/>
              <a:gd name="T2" fmla="*/ 2147483647 w 1344"/>
              <a:gd name="T3" fmla="*/ 2147483647 h 1104"/>
              <a:gd name="T4" fmla="*/ 2147483647 w 1344"/>
              <a:gd name="T5" fmla="*/ 2147483647 h 1104"/>
              <a:gd name="T6" fmla="*/ 2147483647 w 1344"/>
              <a:gd name="T7" fmla="*/ 2147483647 h 1104"/>
              <a:gd name="T8" fmla="*/ 0 60000 65536"/>
              <a:gd name="T9" fmla="*/ 0 60000 65536"/>
              <a:gd name="T10" fmla="*/ 0 60000 65536"/>
              <a:gd name="T11" fmla="*/ 0 60000 65536"/>
              <a:gd name="T12" fmla="*/ 0 w 1344"/>
              <a:gd name="T13" fmla="*/ 0 h 1104"/>
              <a:gd name="T14" fmla="*/ 1344 w 1344"/>
              <a:gd name="T15" fmla="*/ 1104 h 11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4" h="1104">
                <a:moveTo>
                  <a:pt x="0" y="0"/>
                </a:moveTo>
                <a:cubicBezTo>
                  <a:pt x="132" y="0"/>
                  <a:pt x="264" y="0"/>
                  <a:pt x="432" y="48"/>
                </a:cubicBezTo>
                <a:cubicBezTo>
                  <a:pt x="600" y="96"/>
                  <a:pt x="856" y="112"/>
                  <a:pt x="1008" y="288"/>
                </a:cubicBezTo>
                <a:cubicBezTo>
                  <a:pt x="1160" y="464"/>
                  <a:pt x="1252" y="784"/>
                  <a:pt x="1344" y="1104"/>
                </a:cubicBezTo>
              </a:path>
            </a:pathLst>
          </a:custGeom>
          <a:noFill/>
          <a:ln w="38100">
            <a:solidFill>
              <a:srgbClr val="3333FF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1753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51937" y="1900238"/>
            <a:ext cx="113665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4" name="Freeform 10"/>
          <p:cNvSpPr>
            <a:spLocks/>
          </p:cNvSpPr>
          <p:nvPr/>
        </p:nvSpPr>
        <p:spPr bwMode="auto">
          <a:xfrm>
            <a:off x="8164512" y="2430463"/>
            <a:ext cx="2130425" cy="1450975"/>
          </a:xfrm>
          <a:custGeom>
            <a:avLst/>
            <a:gdLst>
              <a:gd name="T0" fmla="*/ 0 w 1342"/>
              <a:gd name="T1" fmla="*/ 2147483647 h 914"/>
              <a:gd name="T2" fmla="*/ 2147483647 w 1342"/>
              <a:gd name="T3" fmla="*/ 2147483647 h 914"/>
              <a:gd name="T4" fmla="*/ 2147483647 w 1342"/>
              <a:gd name="T5" fmla="*/ 2147483647 h 914"/>
              <a:gd name="T6" fmla="*/ 2147483647 w 1342"/>
              <a:gd name="T7" fmla="*/ 2147483647 h 914"/>
              <a:gd name="T8" fmla="*/ 0 60000 65536"/>
              <a:gd name="T9" fmla="*/ 0 60000 65536"/>
              <a:gd name="T10" fmla="*/ 0 60000 65536"/>
              <a:gd name="T11" fmla="*/ 0 60000 65536"/>
              <a:gd name="T12" fmla="*/ 0 w 1342"/>
              <a:gd name="T13" fmla="*/ 0 h 914"/>
              <a:gd name="T14" fmla="*/ 1342 w 1342"/>
              <a:gd name="T15" fmla="*/ 914 h 9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2" h="914">
                <a:moveTo>
                  <a:pt x="0" y="235"/>
                </a:moveTo>
                <a:cubicBezTo>
                  <a:pt x="64" y="197"/>
                  <a:pt x="228" y="8"/>
                  <a:pt x="388" y="4"/>
                </a:cubicBezTo>
                <a:cubicBezTo>
                  <a:pt x="548" y="0"/>
                  <a:pt x="799" y="62"/>
                  <a:pt x="958" y="214"/>
                </a:cubicBezTo>
                <a:cubicBezTo>
                  <a:pt x="1117" y="366"/>
                  <a:pt x="1262" y="768"/>
                  <a:pt x="1342" y="914"/>
                </a:cubicBezTo>
              </a:path>
            </a:pathLst>
          </a:cu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1755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29600" y="3124200"/>
            <a:ext cx="1227137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6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228137" y="3424238"/>
            <a:ext cx="5842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7" name="Freeform 13"/>
          <p:cNvSpPr>
            <a:spLocks/>
          </p:cNvSpPr>
          <p:nvPr/>
        </p:nvSpPr>
        <p:spPr bwMode="auto">
          <a:xfrm>
            <a:off x="8161337" y="2420938"/>
            <a:ext cx="2130425" cy="1463675"/>
          </a:xfrm>
          <a:custGeom>
            <a:avLst/>
            <a:gdLst>
              <a:gd name="T0" fmla="*/ 0 w 1342"/>
              <a:gd name="T1" fmla="*/ 2147483647 h 922"/>
              <a:gd name="T2" fmla="*/ 2147483647 w 1342"/>
              <a:gd name="T3" fmla="*/ 2147483647 h 922"/>
              <a:gd name="T4" fmla="*/ 2147483647 w 1342"/>
              <a:gd name="T5" fmla="*/ 2147483647 h 922"/>
              <a:gd name="T6" fmla="*/ 2147483647 w 1342"/>
              <a:gd name="T7" fmla="*/ 2147483647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1342"/>
              <a:gd name="T13" fmla="*/ 0 h 922"/>
              <a:gd name="T14" fmla="*/ 1342 w 1342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2" h="922">
                <a:moveTo>
                  <a:pt x="0" y="243"/>
                </a:moveTo>
                <a:cubicBezTo>
                  <a:pt x="93" y="203"/>
                  <a:pt x="406" y="8"/>
                  <a:pt x="557" y="4"/>
                </a:cubicBezTo>
                <a:cubicBezTo>
                  <a:pt x="708" y="0"/>
                  <a:pt x="776" y="67"/>
                  <a:pt x="907" y="220"/>
                </a:cubicBezTo>
                <a:cubicBezTo>
                  <a:pt x="1038" y="373"/>
                  <a:pt x="1252" y="776"/>
                  <a:pt x="1342" y="922"/>
                </a:cubicBezTo>
              </a:path>
            </a:pathLst>
          </a:cu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3298" y="4375150"/>
            <a:ext cx="1032052" cy="1543050"/>
          </a:xfrm>
          <a:prstGeom prst="rect">
            <a:avLst/>
          </a:prstGeom>
          <a:noFill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8537" y="4451367"/>
            <a:ext cx="1108477" cy="1543016"/>
          </a:xfrm>
          <a:prstGeom prst="rect">
            <a:avLst/>
          </a:prstGeom>
          <a:noFill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6596" y="4400550"/>
            <a:ext cx="1410271" cy="1543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0" y="1371600"/>
            <a:ext cx="7500937" cy="45859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Errors, and What to Do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447800"/>
            <a:ext cx="8229600" cy="4800600"/>
          </a:xfrm>
        </p:spPr>
        <p:txBody>
          <a:bodyPr/>
          <a:lstStyle/>
          <a:p>
            <a:pPr eaLnBrk="1" hangingPunct="1"/>
            <a:r>
              <a:rPr lang="en-US" sz="2400" dirty="0"/>
              <a:t>Examples of errors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2590800" y="2082800"/>
            <a:ext cx="6781800" cy="1697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Dear GlobalSCAPE Customer, </a:t>
            </a:r>
          </a:p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GlobalSCAPE has partnered with ScanSoft to offer you the latest version of OmniPage Pro, for just $99.99* - the regular list price is $499! The most common question we've received about this offer is - Is this genuine? We would like to assure you that this offer is authorized by ScanSoft, is genuine and valid. You can get the . . .</a:t>
            </a: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2590800" y="3987800"/>
            <a:ext cx="6781800" cy="180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. . . To receive your $30 Amazon.com promotional certificate, click through to</a:t>
            </a:r>
          </a:p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  http://www.amazon.com/apparel</a:t>
            </a:r>
          </a:p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and see the prominent link for the $30 offer. All details are there. We hope you enjoyed receiving this message. However, if you'd rather not receive future e-mails announcing new store launches, please click . . .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to Do About Errors?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4516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Need more features– words aren’t enough!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Have you emailed the sender before?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Have 1K other people just gotten the same email?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Is the sending information consistent?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Is the email in ALL CAPS?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Do inline URLs point where they say they point?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Does the email address you by (your) name?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add these information sources as new variables in the NB model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Next class we’ll talk about classifiers which let you easily add arbitrary features more easily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800" y="1371722"/>
            <a:ext cx="3233737" cy="458569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848600" y="1447800"/>
            <a:ext cx="304800" cy="4648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7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Baselines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/>
              <a:t>First step: get a </a:t>
            </a:r>
            <a:r>
              <a:rPr lang="en-US" sz="2400">
                <a:solidFill>
                  <a:srgbClr val="CC0000"/>
                </a:solidFill>
              </a:rPr>
              <a:t>baseline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Baselines are very simple “straw man” procedures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Help determine how hard the task is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Help know what a “good” accuracy is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Weak baseline: most frequent label classifier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Gives all test instances whatever label was most common in the training set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E.g. for spam filtering, might label everything as ham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Accuracy might be very high if the problem is skewed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E.g. calling everything “ham” gets 66%, so a classifier that gets 70% isn’t very good…</a:t>
            </a:r>
          </a:p>
          <a:p>
            <a:pPr lvl="1" eaLnBrk="1" hangingPunct="1">
              <a:lnSpc>
                <a:spcPct val="80000"/>
              </a:lnSpc>
            </a:pPr>
            <a:endParaRPr lang="en-US" sz="20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For real research, usually use previous work as a (strong) baseline</a:t>
            </a:r>
          </a:p>
          <a:p>
            <a:pPr lvl="1" eaLnBrk="1" hangingPunct="1">
              <a:lnSpc>
                <a:spcPct val="80000"/>
              </a:lnSpc>
            </a:pPr>
            <a:endParaRPr lang="en-US" sz="2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Confidences from a Classifier</a:t>
            </a:r>
          </a:p>
        </p:txBody>
      </p:sp>
      <p:sp>
        <p:nvSpPr>
          <p:cNvPr id="129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4102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/>
              <a:t>The </a:t>
            </a:r>
            <a:r>
              <a:rPr lang="en-US" sz="2000">
                <a:solidFill>
                  <a:srgbClr val="CC0000"/>
                </a:solidFill>
              </a:rPr>
              <a:t>confidence </a:t>
            </a:r>
            <a:r>
              <a:rPr lang="en-US" sz="2000"/>
              <a:t>of a probabilistic classifier: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/>
              <a:t>Posterior over the top label</a:t>
            </a:r>
          </a:p>
          <a:p>
            <a:pPr lvl="1" eaLnBrk="1" hangingPunct="1">
              <a:lnSpc>
                <a:spcPct val="80000"/>
              </a:lnSpc>
            </a:pPr>
            <a:endParaRPr lang="en-US" sz="1800"/>
          </a:p>
          <a:p>
            <a:pPr lvl="1" eaLnBrk="1" hangingPunct="1">
              <a:lnSpc>
                <a:spcPct val="80000"/>
              </a:lnSpc>
            </a:pPr>
            <a:endParaRPr lang="en-US" sz="1800"/>
          </a:p>
          <a:p>
            <a:pPr lvl="1" eaLnBrk="1" hangingPunct="1">
              <a:lnSpc>
                <a:spcPct val="80000"/>
              </a:lnSpc>
            </a:pPr>
            <a:endParaRPr lang="en-US" sz="1800"/>
          </a:p>
          <a:p>
            <a:pPr lvl="1" eaLnBrk="1" hangingPunct="1">
              <a:lnSpc>
                <a:spcPct val="80000"/>
              </a:lnSpc>
            </a:pPr>
            <a:r>
              <a:rPr lang="en-US" sz="1800"/>
              <a:t>Represents how sure the classifier is of the classification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/>
              <a:t>Any probabilistic model will have confidences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/>
              <a:t>No guarantee confidence is correct</a:t>
            </a:r>
          </a:p>
          <a:p>
            <a:pPr eaLnBrk="1" hangingPunct="1">
              <a:lnSpc>
                <a:spcPct val="80000"/>
              </a:lnSpc>
            </a:pPr>
            <a:endParaRPr lang="en-US" sz="2000"/>
          </a:p>
          <a:p>
            <a:pPr eaLnBrk="1" hangingPunct="1">
              <a:lnSpc>
                <a:spcPct val="80000"/>
              </a:lnSpc>
            </a:pPr>
            <a:r>
              <a:rPr lang="en-US" sz="2000"/>
              <a:t>Calibration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/>
              <a:t>Weak calibration: higher confidences mean higher accuracy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/>
              <a:t>Strong calibration: confidence predicts accuracy rate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/>
              <a:t>What’s the value of calibration?</a:t>
            </a:r>
          </a:p>
        </p:txBody>
      </p:sp>
      <p:pic>
        <p:nvPicPr>
          <p:cNvPr id="36868" name="Picture 3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0" y="2384425"/>
            <a:ext cx="3654425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869" name="Group 5"/>
          <p:cNvGrpSpPr>
            <a:grpSpLocks/>
          </p:cNvGrpSpPr>
          <p:nvPr/>
        </p:nvGrpSpPr>
        <p:grpSpPr bwMode="auto">
          <a:xfrm>
            <a:off x="6705600" y="1611313"/>
            <a:ext cx="1600200" cy="1538287"/>
            <a:chOff x="4179" y="1008"/>
            <a:chExt cx="1149" cy="1104"/>
          </a:xfrm>
        </p:grpSpPr>
        <p:sp>
          <p:nvSpPr>
            <p:cNvPr id="36890" name="Line 6"/>
            <p:cNvSpPr>
              <a:spLocks noChangeShapeType="1"/>
            </p:cNvSpPr>
            <p:nvPr/>
          </p:nvSpPr>
          <p:spPr bwMode="auto">
            <a:xfrm>
              <a:off x="4368" y="1842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6891" name="Picture 7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608" y="1938"/>
              <a:ext cx="523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92" name="Picture 8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179" y="1122"/>
              <a:ext cx="93" cy="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93" name="Line 9"/>
            <p:cNvSpPr>
              <a:spLocks noChangeShapeType="1"/>
            </p:cNvSpPr>
            <p:nvPr/>
          </p:nvSpPr>
          <p:spPr bwMode="auto">
            <a:xfrm flipV="1">
              <a:off x="4368" y="1026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4" name="Rectangle 10"/>
            <p:cNvSpPr>
              <a:spLocks noChangeArrowheads="1"/>
            </p:cNvSpPr>
            <p:nvPr/>
          </p:nvSpPr>
          <p:spPr bwMode="auto">
            <a:xfrm>
              <a:off x="4416" y="1776"/>
              <a:ext cx="144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5" name="Rectangle 11"/>
            <p:cNvSpPr>
              <a:spLocks noChangeArrowheads="1"/>
            </p:cNvSpPr>
            <p:nvPr/>
          </p:nvSpPr>
          <p:spPr bwMode="auto">
            <a:xfrm>
              <a:off x="4608" y="1632"/>
              <a:ext cx="144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6" name="Rectangle 12"/>
            <p:cNvSpPr>
              <a:spLocks noChangeArrowheads="1"/>
            </p:cNvSpPr>
            <p:nvPr/>
          </p:nvSpPr>
          <p:spPr bwMode="auto">
            <a:xfrm>
              <a:off x="4800" y="1488"/>
              <a:ext cx="144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7" name="Rectangle 13"/>
            <p:cNvSpPr>
              <a:spLocks noChangeArrowheads="1"/>
            </p:cNvSpPr>
            <p:nvPr/>
          </p:nvSpPr>
          <p:spPr bwMode="auto">
            <a:xfrm>
              <a:off x="4992" y="1248"/>
              <a:ext cx="144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8" name="Rectangle 14"/>
            <p:cNvSpPr>
              <a:spLocks noChangeArrowheads="1"/>
            </p:cNvSpPr>
            <p:nvPr/>
          </p:nvSpPr>
          <p:spPr bwMode="auto">
            <a:xfrm>
              <a:off x="5184" y="1008"/>
              <a:ext cx="144" cy="8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870" name="Group 15"/>
          <p:cNvGrpSpPr>
            <a:grpSpLocks/>
          </p:cNvGrpSpPr>
          <p:nvPr/>
        </p:nvGrpSpPr>
        <p:grpSpPr bwMode="auto">
          <a:xfrm>
            <a:off x="6705600" y="3363913"/>
            <a:ext cx="1600200" cy="1538287"/>
            <a:chOff x="4179" y="2304"/>
            <a:chExt cx="1149" cy="1104"/>
          </a:xfrm>
        </p:grpSpPr>
        <p:sp>
          <p:nvSpPr>
            <p:cNvPr id="36881" name="Line 16"/>
            <p:cNvSpPr>
              <a:spLocks noChangeShapeType="1"/>
            </p:cNvSpPr>
            <p:nvPr/>
          </p:nvSpPr>
          <p:spPr bwMode="auto">
            <a:xfrm>
              <a:off x="4368" y="3138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6882" name="Picture 17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608" y="3234"/>
              <a:ext cx="523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83" name="Picture 18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179" y="2418"/>
              <a:ext cx="93" cy="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84" name="Line 19"/>
            <p:cNvSpPr>
              <a:spLocks noChangeShapeType="1"/>
            </p:cNvSpPr>
            <p:nvPr/>
          </p:nvSpPr>
          <p:spPr bwMode="auto">
            <a:xfrm flipV="1">
              <a:off x="4368" y="2322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5" name="Rectangle 20"/>
            <p:cNvSpPr>
              <a:spLocks noChangeArrowheads="1"/>
            </p:cNvSpPr>
            <p:nvPr/>
          </p:nvSpPr>
          <p:spPr bwMode="auto">
            <a:xfrm>
              <a:off x="4416" y="3072"/>
              <a:ext cx="144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6" name="Rectangle 21"/>
            <p:cNvSpPr>
              <a:spLocks noChangeArrowheads="1"/>
            </p:cNvSpPr>
            <p:nvPr/>
          </p:nvSpPr>
          <p:spPr bwMode="auto">
            <a:xfrm>
              <a:off x="4608" y="2976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7" name="Rectangle 22"/>
            <p:cNvSpPr>
              <a:spLocks noChangeArrowheads="1"/>
            </p:cNvSpPr>
            <p:nvPr/>
          </p:nvSpPr>
          <p:spPr bwMode="auto">
            <a:xfrm>
              <a:off x="4800" y="2928"/>
              <a:ext cx="144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8" name="Rectangle 23"/>
            <p:cNvSpPr>
              <a:spLocks noChangeArrowheads="1"/>
            </p:cNvSpPr>
            <p:nvPr/>
          </p:nvSpPr>
          <p:spPr bwMode="auto">
            <a:xfrm>
              <a:off x="4992" y="2784"/>
              <a:ext cx="144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9" name="Rectangle 24"/>
            <p:cNvSpPr>
              <a:spLocks noChangeArrowheads="1"/>
            </p:cNvSpPr>
            <p:nvPr/>
          </p:nvSpPr>
          <p:spPr bwMode="auto">
            <a:xfrm>
              <a:off x="5184" y="2304"/>
              <a:ext cx="144" cy="8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871" name="Group 25"/>
          <p:cNvGrpSpPr>
            <a:grpSpLocks/>
          </p:cNvGrpSpPr>
          <p:nvPr/>
        </p:nvGrpSpPr>
        <p:grpSpPr bwMode="auto">
          <a:xfrm>
            <a:off x="6705600" y="5116513"/>
            <a:ext cx="1600200" cy="1512887"/>
            <a:chOff x="4179" y="3522"/>
            <a:chExt cx="1149" cy="1086"/>
          </a:xfrm>
        </p:grpSpPr>
        <p:sp>
          <p:nvSpPr>
            <p:cNvPr id="36872" name="Line 26"/>
            <p:cNvSpPr>
              <a:spLocks noChangeShapeType="1"/>
            </p:cNvSpPr>
            <p:nvPr/>
          </p:nvSpPr>
          <p:spPr bwMode="auto">
            <a:xfrm>
              <a:off x="4368" y="4338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6873" name="Picture 27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608" y="4434"/>
              <a:ext cx="523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74" name="Picture 28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179" y="3618"/>
              <a:ext cx="93" cy="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75" name="Line 29"/>
            <p:cNvSpPr>
              <a:spLocks noChangeShapeType="1"/>
            </p:cNvSpPr>
            <p:nvPr/>
          </p:nvSpPr>
          <p:spPr bwMode="auto">
            <a:xfrm flipV="1">
              <a:off x="4368" y="3522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6" name="Rectangle 30"/>
            <p:cNvSpPr>
              <a:spLocks noChangeArrowheads="1"/>
            </p:cNvSpPr>
            <p:nvPr/>
          </p:nvSpPr>
          <p:spPr bwMode="auto">
            <a:xfrm>
              <a:off x="4416" y="4272"/>
              <a:ext cx="144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7" name="Rectangle 31"/>
            <p:cNvSpPr>
              <a:spLocks noChangeArrowheads="1"/>
            </p:cNvSpPr>
            <p:nvPr/>
          </p:nvSpPr>
          <p:spPr bwMode="auto">
            <a:xfrm>
              <a:off x="4608" y="3792"/>
              <a:ext cx="144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8" name="Rectangle 32"/>
            <p:cNvSpPr>
              <a:spLocks noChangeArrowheads="1"/>
            </p:cNvSpPr>
            <p:nvPr/>
          </p:nvSpPr>
          <p:spPr bwMode="auto">
            <a:xfrm>
              <a:off x="4800" y="3984"/>
              <a:ext cx="144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9" name="Rectangle 33"/>
            <p:cNvSpPr>
              <a:spLocks noChangeArrowheads="1"/>
            </p:cNvSpPr>
            <p:nvPr/>
          </p:nvSpPr>
          <p:spPr bwMode="auto">
            <a:xfrm>
              <a:off x="4992" y="3600"/>
              <a:ext cx="144" cy="7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0" name="Rectangle 34"/>
            <p:cNvSpPr>
              <a:spLocks noChangeArrowheads="1"/>
            </p:cNvSpPr>
            <p:nvPr/>
          </p:nvSpPr>
          <p:spPr bwMode="auto">
            <a:xfrm>
              <a:off x="5184" y="3744"/>
              <a:ext cx="144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Summary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/>
              <a:t>Bayes rule lets us do diagnostic queries with causal probabilities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The naïve Bayes assumption takes all features to be independent given the class label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We can build classifiers out of a naïve Bayes model using training data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Smoothing estimates is important in real systems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Classifier confidences are useful, when you can get them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Decision Networks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9448800" cy="47545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MEU: choose the action which maximizes the expected utility given the evidence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8154988" y="4475163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7543800" y="38862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7543800" y="56388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7620000" y="2403475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9829800" y="3165475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8777288" y="2670175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8780463" y="3432175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457200" y="4572000"/>
            <a:ext cx="6096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503238" y="5257800"/>
            <a:ext cx="533400" cy="22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457200" y="6019800"/>
            <a:ext cx="609600" cy="304800"/>
          </a:xfrm>
          <a:custGeom>
            <a:avLst/>
            <a:gdLst>
              <a:gd name="T0" fmla="*/ 21821033 w 783"/>
              <a:gd name="T1" fmla="*/ 0 h 288"/>
              <a:gd name="T2" fmla="*/ 0 w 783"/>
              <a:gd name="T3" fmla="*/ 407704925 h 288"/>
              <a:gd name="T4" fmla="*/ 21821033 w 783"/>
              <a:gd name="T5" fmla="*/ 813170417 h 288"/>
              <a:gd name="T6" fmla="*/ 44853480 w 783"/>
              <a:gd name="T7" fmla="*/ 398745075 h 288"/>
              <a:gd name="T8" fmla="*/ 21821033 w 783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83"/>
              <a:gd name="T16" fmla="*/ 0 h 288"/>
              <a:gd name="T17" fmla="*/ 783 w 783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83" h="288">
                <a:moveTo>
                  <a:pt x="384" y="0"/>
                </a:moveTo>
                <a:lnTo>
                  <a:pt x="0" y="144"/>
                </a:lnTo>
                <a:lnTo>
                  <a:pt x="384" y="288"/>
                </a:lnTo>
                <a:lnTo>
                  <a:pt x="783" y="141"/>
                </a:lnTo>
                <a:lnTo>
                  <a:pt x="384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685800" y="1905000"/>
            <a:ext cx="48006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Can directly operationalize this with decision networks</a:t>
            </a:r>
          </a:p>
          <a:p>
            <a:pPr marL="1600120" marR="0" lvl="3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1600120" marR="0" lvl="3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Bayes nets with nodes for utility and actions</a:t>
            </a:r>
          </a:p>
          <a:p>
            <a:pPr marL="2971652" marR="0" lvl="6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2971652" marR="0" lvl="6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Lets us calculate the expected utility for each action</a:t>
            </a:r>
          </a:p>
          <a:p>
            <a:pPr marL="2057298" marR="0" lvl="4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New node types:</a:t>
            </a:r>
          </a:p>
          <a:p>
            <a:pPr marL="2514474" marR="0" lvl="5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2514474" marR="0" lvl="5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2514474" marR="0" lvl="5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Chance nodes (just like BNs)</a:t>
            </a:r>
          </a:p>
          <a:p>
            <a:pPr marL="2971652" marR="0" lvl="6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2971652" marR="0" lvl="6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2971652" marR="0" lvl="6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2971652" marR="0" lvl="6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2971652" marR="0" lvl="6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2971652" marR="0" lvl="6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Actions (rectangles, cannot have parents, act as observed evidence)</a:t>
            </a:r>
          </a:p>
          <a:p>
            <a:pPr marL="2514474" marR="0" lvl="5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2514474" marR="0" lvl="5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2514474" marR="0" lvl="5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2514474" marR="0" lvl="5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Utility node (diamond, depends on action and chance nodes)</a:t>
            </a:r>
          </a:p>
        </p:txBody>
      </p:sp>
    </p:spTree>
    <p:extLst>
      <p:ext uri="{BB962C8B-B14F-4D97-AF65-F5344CB8AC3E}">
        <p14:creationId xmlns:p14="http://schemas.microsoft.com/office/powerpoint/2010/main" val="369518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animBg="1"/>
      <p:bldP spid="17413" grpId="0" animBg="1"/>
      <p:bldP spid="17414" grpId="0" animBg="1"/>
      <p:bldP spid="14" grpId="0" animBg="1"/>
      <p:bldP spid="15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Decision Networks</a:t>
            </a: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7850188" y="4205288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7239000" y="3616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7239000" y="53689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7315200" y="2133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9525000" y="2895600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8472488" y="2400300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8475663" y="31623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066800" y="1447800"/>
            <a:ext cx="480060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Action selection</a:t>
            </a:r>
          </a:p>
          <a:p>
            <a:pPr marL="1600120" marR="0" lvl="3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Instantiate all evidence</a:t>
            </a:r>
          </a:p>
          <a:p>
            <a:pPr marL="2514474" marR="0" lvl="5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Set action node(s) each possible way</a:t>
            </a:r>
          </a:p>
          <a:p>
            <a:pPr marL="2057298" marR="0" lvl="4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Calculate posterior for all parents of utility node, given the evidence</a:t>
            </a:r>
          </a:p>
          <a:p>
            <a:pPr marL="2057298" marR="0" lvl="4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Calculate expected utility for each action</a:t>
            </a:r>
          </a:p>
          <a:p>
            <a:pPr marL="2057298" marR="0" lvl="4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Choose maximizing action</a:t>
            </a:r>
          </a:p>
        </p:txBody>
      </p:sp>
    </p:spTree>
    <p:extLst>
      <p:ext uri="{BB962C8B-B14F-4D97-AF65-F5344CB8AC3E}">
        <p14:creationId xmlns:p14="http://schemas.microsoft.com/office/powerpoint/2010/main" val="1214183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Decision Networks</a:t>
            </a:r>
          </a:p>
        </p:txBody>
      </p: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5791200" y="3616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Weather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5867400" y="2133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8077200" y="2895600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7024688" y="2400300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7027863" y="31623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7" name="Group 10"/>
          <p:cNvGraphicFramePr>
            <a:graphicFrameLocks noGrp="1"/>
          </p:cNvGraphicFramePr>
          <p:nvPr/>
        </p:nvGraphicFramePr>
        <p:xfrm>
          <a:off x="5562600" y="4525962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P(W)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Text Box 52"/>
          <p:cNvSpPr txBox="1">
            <a:spLocks noChangeArrowheads="1"/>
          </p:cNvSpPr>
          <p:nvPr/>
        </p:nvSpPr>
        <p:spPr bwMode="auto">
          <a:xfrm>
            <a:off x="457200" y="16002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Umbrella = leave</a:t>
            </a:r>
          </a:p>
        </p:txBody>
      </p:sp>
      <p:sp>
        <p:nvSpPr>
          <p:cNvPr id="20" name="Text Box 53"/>
          <p:cNvSpPr txBox="1">
            <a:spLocks noChangeArrowheads="1"/>
          </p:cNvSpPr>
          <p:nvPr/>
        </p:nvSpPr>
        <p:spPr bwMode="auto">
          <a:xfrm>
            <a:off x="457200" y="3429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Umbrella = take</a:t>
            </a:r>
          </a:p>
        </p:txBody>
      </p:sp>
      <p:pic>
        <p:nvPicPr>
          <p:cNvPr id="21" name="Picture 6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2133600"/>
            <a:ext cx="36576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937000"/>
            <a:ext cx="3505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24400"/>
            <a:ext cx="2667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62"/>
          <p:cNvSpPr txBox="1">
            <a:spLocks noChangeArrowheads="1"/>
          </p:cNvSpPr>
          <p:nvPr/>
        </p:nvSpPr>
        <p:spPr bwMode="auto">
          <a:xfrm>
            <a:off x="457200" y="5653088"/>
            <a:ext cx="2743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Optimal decision = leave</a:t>
            </a:r>
          </a:p>
        </p:txBody>
      </p:sp>
      <p:pic>
        <p:nvPicPr>
          <p:cNvPr id="25" name="Picture 64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19400"/>
            <a:ext cx="2692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70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6248400"/>
            <a:ext cx="307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48" y="1303026"/>
            <a:ext cx="3591652" cy="2430773"/>
          </a:xfrm>
          <a:prstGeom prst="rect">
            <a:avLst/>
          </a:prstGeom>
        </p:spPr>
      </p:pic>
      <p:graphicFrame>
        <p:nvGraphicFramePr>
          <p:cNvPr id="27" name="Group 25"/>
          <p:cNvGraphicFramePr>
            <a:graphicFrameLocks noGrp="1"/>
          </p:cNvGraphicFramePr>
          <p:nvPr/>
        </p:nvGraphicFramePr>
        <p:xfrm>
          <a:off x="8686800" y="4191000"/>
          <a:ext cx="3200400" cy="19812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U(A,W)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53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leave}) = \sum_w P(w) U(\mathrm{leav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44"/>
  <p:tag name="PICTUREFILESIZE" val="702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bad}) = \max_a \mbox{EU}(a | \mathrm{bad})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71"/>
  <p:tag name="PICTUREFILESIZE" val="70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\o) = \max_a \mbox{EU}(a)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21"/>
  <p:tag name="PICTUREFILESIZE" val="508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bad}) = \max_a \mbox{EU}(a | \mathrm{bad})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71"/>
  <p:tag name="PICTUREFILESIZE" val="70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good}) = \max_a \mbox{EU}(a | \mathrm{good}) = 95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81"/>
  <p:tag name="PICTUREFILESIZE" val="756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'|e) = \left( \sum_{e'} \, P(e'|e) \mbox{MEU}(e,e') \right) - \mbox{MEU}(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4"/>
  <p:tag name="PICTUREFILESIZE" val="5236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0.59 \cdot (95) + 0.41 \cdot (53) -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508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77.8 - 70 = 7.8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6"/>
  <p:tag name="PICTUREFILESIZE" val="238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'|e) = \mbox{MEU}(e,E') - \mbox{MEU}(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2"/>
  <p:tag name="PICTUREFILESIZE" val="2248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) = \max_{a} \sum_s \, P(s|e)\;U(s,a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048"/>
  <p:tag name="ORIGWIDTH" val="318"/>
  <p:tag name="PICTUREFILESIZE" val="3088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max_a \sum_s \, P(s|e,e')\;U(s,a)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58"/>
  <p:tag name="BOXHEIGHT" val="416"/>
  <p:tag name="BOXFONT" val="10"/>
  <p:tag name="BOXWRAP" val="False"/>
  <p:tag name="WORKAROUNDTRANSPARENCYBUG" val="False"/>
  <p:tag name="ALLOWFONTSUBSTITUTION" val="False"/>
  <p:tag name="BITMAPFORMAT" val="png16m"/>
  <p:tag name="ORIGWIDTH" val="368"/>
  <p:tag name="PICTUREFILESIZE" val="348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take}) = \sum_w P(w) U(\mathrm{tak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38"/>
  <p:tag name="PICTUREFILESIZE" val="765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sum_{e'} P(e' | e) \mbox{MEU}(e,e'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0"/>
  <p:tag name="PICTUREFILESIZE" val="3186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&#10;\mbox{VPI}(E_j,E_k|e) = \mbox{VPI}(E_j | e) + \mbox{VPI}(E_k | e, E_j)&#10;$}\\[10pt]&#10;\mat{$&#10;\phantom{\mbox{VPI}_{e}(E_j,E_k)} = \mbox{VPI}(E_k | e) + \mbox{VPI}(E_j | e, E_k)&#10;$}&#10;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9"/>
  <p:tag name="PICTUREFILESIZE" val="561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_j,E_k | e) \neq \mbox{VPI}(E_j | e) + \mbox{VPI}(E_k | 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85"/>
  <p:tag name="PICTUREFILESIZE" val="2697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forall E',e : \mbox{VPI}(E'|e)\geq 0\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6"/>
  <p:tag name="PICTUREFILESIZE" val="1579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rightarrow \langle F_{0,0} = 0 \,\,\, F_{0,1} = 0 \,\,\, F_{0,2} = 1 \,\,\, F_{0,3} = 1 \,\,\, F_{0,4} = 0 \,\,\, \ldots  F_{15,15} = 0 \rangle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642"/>
  <p:tag name="PICTUREFILESIZE" val="2152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 | F_{0,0} \ldots F_{15,15}) \propto P(Y) \prod_{i,j} P(F_{i,j} |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7"/>
  <p:tag name="PICTUREFILESIZE" val="2082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Y}, \mbox{F}_1 \ldots \mbox{F}_n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8"/>
  <p:tag name="PICTUREFILESIZE" val="555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Y}) \prod_i P(\mbox{F}_i | \mbox{Y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920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7 \cdot 20 + 0.3 \cdot 70 = 35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05"/>
  <p:tag name="PICTUREFILESIZE" val="354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, f_1 \ldots f_n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6"/>
  <p:tag name="PICTUREFILESIZE" val="649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eft[&#10;\begin{array}{c}&#10;P(y_1, f_1 \ldots f_n)\\&#10;P(y_2, f_1 \ldots f_n)\\&#10;\vdots\\&#10;P(y_k, f_1 \ldots f_n)\\&#10;\end{array}&#10;\right]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8"/>
  <p:tag name="PICTUREFILESIZE" val="2232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eft[&#10;\begin{array}{c}&#10;P(f_1) \prod_i P(f_i | y_1)\\&#10;P(f_2) \prod_i P(f_i | y_2)\\&#10;\vdots\\&#10;P(f_k) \prod_i P(f_i | y_k)\\&#10;\end{array}&#10;\right]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4"/>
  <p:tag name="PICTUREFILESIZE" val="3077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f_1 \ldots f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7"/>
  <p:tag name="PICTUREFILESIZE" val="484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 | f_1 \ldots f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0"/>
  <p:tag name="PICTUREFILESIZE" val="621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eft[&#10;\begin{array}{c}&#10;P(y_1, f_1 \ldots f_n)\\&#10;P(y_2, f_1 \ldots f_n)\\&#10;\vdots\\&#10;P(y_k, f_1 \ldots f_n)\\&#10;\end{array}&#10;\right]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8"/>
  <p:tag name="PICTUREFILESIZE" val="2232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0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F_{3,1}=on|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9"/>
  <p:tag name="PICTUREFILESIZE" val="728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F_{5,5}=on|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9"/>
  <p:tag name="PICTUREFILESIZE" val="744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, W_1 \ldots W_n) = P(Y) \prod_i P(W_i |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47"/>
  <p:tag name="PICTUREFILESIZE" val="1919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7 \cdot 100 + 0.3 \cdot 0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06"/>
  <p:tag name="PICTUREFILESIZE" val="290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, W_1 \ldots W_n) = P(Y) \prod_i P(W_i |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47"/>
  <p:tag name="PICTUREFILESIZE" val="1919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W | \mbox{spam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5"/>
  <p:tag name="PICTUREFILESIZE" val="674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W | \mbox{ham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05"/>
  <p:tag name="PICTUREFILESIZE" val="573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298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box{features}, C=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3"/>
  <p:tag name="PICTUREFILESIZE" val="877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box{features}, C=3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3"/>
  <p:tag name="PICTUREFILESIZE" val="888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=2) = 0.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5"/>
  <p:tag name="PICTUREFILESIZE" val="598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=3) = 0.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5"/>
  <p:tag name="PICTUREFILESIZE" val="610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n}| C=2) = 0.01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99"/>
  <p:tag name="PICTUREFILESIZE" val="827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n}| C=3) = 0.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6"/>
  <p:tag name="PICTUREFILESIZE" val="807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\o) = \max_a \mbox{EU}(a)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21"/>
  <p:tag name="PICTUREFILESIZE" val="508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ff}| C=2) = 0.1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9"/>
  <p:tag name="PICTUREFILESIZE" val="767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ff}| C=3) = 0.7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90"/>
  <p:tag name="PICTUREFILESIZE" val="812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n}| C=2) = 0.1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5"/>
  <p:tag name="PICTUREFILESIZE" val="753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n}| C=3) = 0.9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6"/>
  <p:tag name="PICTUREFILESIZE" val="838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n}| C=2) = 0.8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6"/>
  <p:tag name="PICTUREFILESIZE" val="837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n}| C=3) = 0.8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6"/>
  <p:tag name="PICTUREFILESIZE" val="852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P(W | \mbox{ham})}{P(W | \mbox{spam}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8"/>
  <p:tag name="PICTUREFILESIZE" val="1297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P(W | \mbox{spam})}{P(W | \mbox{ham}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8"/>
  <p:tag name="PICTUREFILESIZE" val="1298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_\mathrm{ML}(x) = \frac{\mbox{count}(x)}{\mbox{total samples}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0"/>
  <p:tag name="PICTUREFILESIZE" val="1687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L(x,\theta) = \prod_i P_\theta(x_i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79"/>
  <p:tag name="PICTUREFILESIZE" val="1089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leave} | \mathrm{bad}) = \sum_w P(w | \mathrm{bad}) U(\mathrm{leav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82"/>
  <p:tag name="PICTUREFILESIZE" val="969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[&#10;P_\mathrm{ML}(\mbox{\textcolor{red}{r}}) = 2/3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36"/>
  <p:tag name="PICTUREFILESIZE" val="997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_\mathrm{ML}(x) = \frac{\mbox{count}(x)}{\mbox{total samples}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0"/>
  <p:tag name="PICTUREFILESIZE" val="1687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\theta_{ML} = \argmax_\theta P({\bf X}|\thet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0"/>
  <p:tag name="PICTUREFILESIZE" val="1338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\phantom{\theta_{ML}} = \argmax_\theta \prod_i P_\theta(X_i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94"/>
  <p:tag name="PICTUREFILESIZE" val="1244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\theta_{MAP} = \argmax_\theta P(\theta | {\bf X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35"/>
  <p:tag name="PICTUREFILESIZE" val="1426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\phantom{\theta_{MAP}} = \argmax_\theta P({\bf X} | \theta) P(\theta) / P({\bf X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83"/>
  <p:tag name="PICTUREFILESIZE" val="1685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\phantom{\theta_{MAP}} = \argmax_\theta P({\bf X} | \theta) P(\thet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19"/>
  <p:tag name="PICTUREFILESIZE" val="1305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= \frac{c(x)+1}{N + |X|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08"/>
  <p:tag name="PICTUREFILESIZE" val="755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ML}(X) = \left\langle \frac{2}{3}, \frac{1}{3} \right\rangle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77"/>
  <p:tag name="PICTUREFILESIZE" val="1269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AP}(X) = \left\langle \frac{3}{5}, \frac{2}{5} \right\rangle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5"/>
  <p:tag name="PICTUREFILESIZE" val="1320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34 \cdot 20 + 0.66 \cdot 70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16"/>
  <p:tag name="PICTUREFILESIZE" val="404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AP}(x) = \frac{c(x)+1}{\sum_x [ c(x) + 1]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0"/>
  <p:tag name="PICTUREFILESIZE" val="160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AP,1}(X) = \left\langle \frac{3}{5}, \frac{2}{5} \right\rangle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97"/>
  <p:tag name="PICTUREFILESIZE" val="1385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AP,100}(X) = \left\langle \frac{102}{203}, \frac{101}{203} \right\rangle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67"/>
  <p:tag name="PICTUREFILESIZE" val="181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AP,0}(X) = \left\langle \frac{2}{3}, \frac{1}{3} \right\rangle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97"/>
  <p:tag name="PICTUREFILESIZE" val="1391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AP,k}(x|y) = \frac{c(x,y)+k}{c(y) + k|X|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6"/>
  <p:tag name="PICTUREFILESIZE" val="2096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AP,k}(x) = \frac{c(x)+k}{N + k|X|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8"/>
  <p:tag name="PICTUREFILESIZE" val="162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IN}(x|y) = \alpha \hat{P}(x|y) + (1.0 - \alpha)\hat{P}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1"/>
  <p:tag name="PICTUREFILESIZE" val="1895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P(W | \mbox{ham})}{P(W | \mbox{spam}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8"/>
  <p:tag name="PICTUREFILESIZE" val="1297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P(W | \mbox{spam})}{P(W | \mbox{ham}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8"/>
  <p:tag name="PICTUREFILESIZE" val="1298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graphicx}&#10;\begin{document}&#10;\def\argmax{\mathop{\rm arg\,max}}&#10;\rotatebox{0}{$k$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9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34 \cdot 100 + 0.66 \cdot 0 = 34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16"/>
  <p:tag name="PICTUREFILESIZE" val="372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{color}&#10;\begin{document}&#10;\def\argmax{\mathop{\rm arg\,max}}&#10;\textcolor{blue}{training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76"/>
  <p:tag name="PICTUREFILESIZE" val="566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OliveGreen}{held-ou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82"/>
  <p:tag name="PICTUREFILESIZE" val="56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BrickRed}{tes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39"/>
  <p:tag name="PICTUREFILESIZE" val="360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mbox{confidence}(x) = \max_y P(y|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7"/>
  <p:tag name="PICTUREFILESIZE" val="1578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P(y|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63"/>
  <p:tag name="PICTUREFILESIZE" val="415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P(y|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63"/>
  <p:tag name="PICTUREFILESIZE" val="415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P(y|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63"/>
  <p:tag name="PICTUREFILESIZE" val="415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take} | \mathrm{bad}) = \sum_w P(w | \mathrm{bad}) U(\mathrm{tak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76"/>
  <p:tag name="PICTUREFILESIZE" val="881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3814</Words>
  <Application>Microsoft Macintosh PowerPoint</Application>
  <PresentationFormat>Widescreen</PresentationFormat>
  <Paragraphs>983</Paragraphs>
  <Slides>67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ＭＳ Ｐゴシック</vt:lpstr>
      <vt:lpstr>Arial</vt:lpstr>
      <vt:lpstr>Calibri</vt:lpstr>
      <vt:lpstr>Courier New</vt:lpstr>
      <vt:lpstr>Helvetica</vt:lpstr>
      <vt:lpstr>Symbol</vt:lpstr>
      <vt:lpstr>Verdana</vt:lpstr>
      <vt:lpstr>Wingdings</vt:lpstr>
      <vt:lpstr>Office Theme</vt:lpstr>
      <vt:lpstr>dan-berkeley-nlp-v1</vt:lpstr>
      <vt:lpstr>PowerPoint Presentation</vt:lpstr>
      <vt:lpstr>PowerPoint Presentation</vt:lpstr>
      <vt:lpstr>PowerPoint Presentation</vt:lpstr>
      <vt:lpstr>PowerPoint Presentation</vt:lpstr>
      <vt:lpstr>Decision Networks</vt:lpstr>
      <vt:lpstr>Decision Networks</vt:lpstr>
      <vt:lpstr>Decision Networks</vt:lpstr>
      <vt:lpstr>Decision Networks</vt:lpstr>
      <vt:lpstr>Decision Networks</vt:lpstr>
      <vt:lpstr>Decisions as Outcome Trees</vt:lpstr>
      <vt:lpstr>Example: Decision Networks</vt:lpstr>
      <vt:lpstr>Decisions as Outcome Trees</vt:lpstr>
      <vt:lpstr>Ghostbusters Decision Network</vt:lpstr>
      <vt:lpstr>Value of Information</vt:lpstr>
      <vt:lpstr>Value of Information</vt:lpstr>
      <vt:lpstr>VPI Example: Weather</vt:lpstr>
      <vt:lpstr>Value of Information</vt:lpstr>
      <vt:lpstr>VPI Properties</vt:lpstr>
      <vt:lpstr>Quick VPI Questions</vt:lpstr>
      <vt:lpstr>Value of Imperfect Information?</vt:lpstr>
      <vt:lpstr>VPI Question</vt:lpstr>
      <vt:lpstr>POMDPs</vt:lpstr>
      <vt:lpstr>POMDPs</vt:lpstr>
      <vt:lpstr>Example: Ghostbusters</vt:lpstr>
      <vt:lpstr>More Generally*</vt:lpstr>
      <vt:lpstr>PowerPoint Presentation</vt:lpstr>
      <vt:lpstr>Machine Learning</vt:lpstr>
      <vt:lpstr>Classification</vt:lpstr>
      <vt:lpstr>Example: Spam Filter</vt:lpstr>
      <vt:lpstr>Example: Digit Recognition</vt:lpstr>
      <vt:lpstr>Other Classification Tasks</vt:lpstr>
      <vt:lpstr>Model-Based Classification</vt:lpstr>
      <vt:lpstr>Model-Based Classification</vt:lpstr>
      <vt:lpstr>Naïve Bayes for Digits</vt:lpstr>
      <vt:lpstr>General Naïve Bayes</vt:lpstr>
      <vt:lpstr>Inference for Naïve Bayes</vt:lpstr>
      <vt:lpstr>General Naïve Bayes</vt:lpstr>
      <vt:lpstr>Example: Conditional Probabilities</vt:lpstr>
      <vt:lpstr>Naïve Bayes for Text</vt:lpstr>
      <vt:lpstr>Example: Spam Filtering</vt:lpstr>
      <vt:lpstr>Spam Example</vt:lpstr>
      <vt:lpstr>Training and Testing</vt:lpstr>
      <vt:lpstr>Important Concepts</vt:lpstr>
      <vt:lpstr>PowerPoint Presentation</vt:lpstr>
      <vt:lpstr>PowerPoint Presentation</vt:lpstr>
      <vt:lpstr>Generalization and Overfitting</vt:lpstr>
      <vt:lpstr>Overfitting</vt:lpstr>
      <vt:lpstr>Example: Overfitting</vt:lpstr>
      <vt:lpstr>Example: Overfitting</vt:lpstr>
      <vt:lpstr>Generalization and Overfitting</vt:lpstr>
      <vt:lpstr>Parameter Estimation</vt:lpstr>
      <vt:lpstr>Parameter Estimation</vt:lpstr>
      <vt:lpstr>Smoothing</vt:lpstr>
      <vt:lpstr>Maximum Likelihood?</vt:lpstr>
      <vt:lpstr>Unseen Events</vt:lpstr>
      <vt:lpstr>Laplace Smoothing</vt:lpstr>
      <vt:lpstr>Laplace Smoothing</vt:lpstr>
      <vt:lpstr>Estimation: Linear Interpolation* </vt:lpstr>
      <vt:lpstr>Real NB: Smoothing</vt:lpstr>
      <vt:lpstr>Tuning</vt:lpstr>
      <vt:lpstr>Tuning on Held-Out Data</vt:lpstr>
      <vt:lpstr>Features</vt:lpstr>
      <vt:lpstr>Errors, and What to Do</vt:lpstr>
      <vt:lpstr>What to Do About Errors?</vt:lpstr>
      <vt:lpstr>Baselines</vt:lpstr>
      <vt:lpstr>Confidences from a Classifier</vt:lpstr>
      <vt:lpstr>Summary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 5100 - Fundamentals of AI</dc:title>
  <dc:subject>PptxGenJS Presentation</dc:subject>
  <dc:creator>Created by Marp</dc:creator>
  <cp:lastModifiedBy>Christopher Clarke</cp:lastModifiedBy>
  <cp:revision>2</cp:revision>
  <dcterms:created xsi:type="dcterms:W3CDTF">2025-06-14T15:26:37Z</dcterms:created>
  <dcterms:modified xsi:type="dcterms:W3CDTF">2025-06-14T15:42:23Z</dcterms:modified>
</cp:coreProperties>
</file>